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6.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7" r:id="rId4"/>
    <p:sldMasterId id="2147483680" r:id="rId5"/>
    <p:sldMasterId id="2147483685" r:id="rId6"/>
    <p:sldMasterId id="2147483695" r:id="rId7"/>
    <p:sldMasterId id="2147483735" r:id="rId8"/>
    <p:sldMasterId id="2147483745" r:id="rId9"/>
    <p:sldMasterId id="2147483758" r:id="rId10"/>
  </p:sldMasterIdLst>
  <p:notesMasterIdLst>
    <p:notesMasterId r:id="rId24"/>
  </p:notesMasterIdLst>
  <p:handoutMasterIdLst>
    <p:handoutMasterId r:id="rId25"/>
  </p:handoutMasterIdLst>
  <p:sldIdLst>
    <p:sldId id="284" r:id="rId11"/>
    <p:sldId id="2147480153" r:id="rId12"/>
    <p:sldId id="259" r:id="rId13"/>
    <p:sldId id="2147480151" r:id="rId14"/>
    <p:sldId id="2147480152" r:id="rId15"/>
    <p:sldId id="2147480157" r:id="rId16"/>
    <p:sldId id="260" r:id="rId17"/>
    <p:sldId id="2147469912" r:id="rId18"/>
    <p:sldId id="2147480160" r:id="rId19"/>
    <p:sldId id="267" r:id="rId20"/>
    <p:sldId id="2147480158" r:id="rId21"/>
    <p:sldId id="2147478412" r:id="rId22"/>
    <p:sldId id="27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8C08B3E-6550-DF6B-5591-0B20AAAF0836}" name="Mekenna Eisert" initials="ME" userId="S::mekenna.eisert@concentrix.com::5939169d-24b9-4c7f-83e9-5a2d71981158" providerId="AD"/>
  <p188:author id="{3516AC49-A237-04B1-3049-AEAFA305FCF6}" name="Demmy Yang" initials="DY" userId="S::demmy.yangbomberg@concentrix.com::861be024-c42a-4e29-8546-13ef08a979a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434343"/>
    <a:srgbClr val="FDFDFD"/>
    <a:srgbClr val="FBFB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B1341E-8653-42E3-A9FC-8AEDF1DE4EDA}" v="10" dt="2023-11-06T13:02:54.0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812" autoAdjust="0"/>
  </p:normalViewPr>
  <p:slideViewPr>
    <p:cSldViewPr snapToGrid="0">
      <p:cViewPr varScale="1">
        <p:scale>
          <a:sx n="86" d="100"/>
          <a:sy n="86" d="100"/>
        </p:scale>
        <p:origin x="744" y="51"/>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9.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A63B6-683A-9F56-6D3B-E1D784AE51D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812C83F-C6EF-B0B8-46A9-F1F64BAA49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C8779B-86C8-F54A-8457-38344FCBC6C5}" type="datetimeFigureOut">
              <a:rPr lang="en-US" smtClean="0"/>
              <a:t>11/6/2023</a:t>
            </a:fld>
            <a:endParaRPr lang="en-US"/>
          </a:p>
        </p:txBody>
      </p:sp>
      <p:sp>
        <p:nvSpPr>
          <p:cNvPr id="4" name="Footer Placeholder 3">
            <a:extLst>
              <a:ext uri="{FF2B5EF4-FFF2-40B4-BE49-F238E27FC236}">
                <a16:creationId xmlns:a16="http://schemas.microsoft.com/office/drawing/2014/main" id="{35F88F86-6CAD-377D-1ADF-DA85049601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E935804-B4BF-9862-3EDA-484259BCCA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FF20EA-2D8C-7C4B-9A90-84A8A8F70E59}" type="slidenum">
              <a:rPr lang="en-US" smtClean="0"/>
              <a:t>‹#›</a:t>
            </a:fld>
            <a:endParaRPr lang="en-US"/>
          </a:p>
        </p:txBody>
      </p:sp>
    </p:spTree>
    <p:extLst>
      <p:ext uri="{BB962C8B-B14F-4D97-AF65-F5344CB8AC3E}">
        <p14:creationId xmlns:p14="http://schemas.microsoft.com/office/powerpoint/2010/main" val="31859749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gif>
</file>

<file path=ppt/media/image56.gif>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png>
</file>

<file path=ppt/media/image74.svg>
</file>

<file path=ppt/media/image75.png>
</file>

<file path=ppt/media/image76.svg>
</file>

<file path=ppt/media/image77.png>
</file>

<file path=ppt/media/image78.svg>
</file>

<file path=ppt/media/image79.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FBCDE-6F08-034A-87F8-EB27675B8FE4}" type="datetimeFigureOut">
              <a:rPr lang="en-US" smtClean="0"/>
              <a:t>11/6/2023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A4EC1-C524-ED45-A185-10510AA0C8D1}" type="slidenum">
              <a:rPr lang="en-US" smtClean="0"/>
              <a:t>‹#›</a:t>
            </a:fld>
            <a:endParaRPr lang="en-US"/>
          </a:p>
        </p:txBody>
      </p:sp>
    </p:spTree>
    <p:extLst>
      <p:ext uri="{BB962C8B-B14F-4D97-AF65-F5344CB8AC3E}">
        <p14:creationId xmlns:p14="http://schemas.microsoft.com/office/powerpoint/2010/main" val="1492149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54A4EC1-C524-ED45-A185-10510AA0C8D1}" type="slidenum">
              <a:rPr lang="en-US" smtClean="0"/>
              <a:t>2</a:t>
            </a:fld>
            <a:endParaRPr lang="en-US"/>
          </a:p>
        </p:txBody>
      </p:sp>
    </p:spTree>
    <p:extLst>
      <p:ext uri="{BB962C8B-B14F-4D97-AF65-F5344CB8AC3E}">
        <p14:creationId xmlns:p14="http://schemas.microsoft.com/office/powerpoint/2010/main" val="3460089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12697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a:t>
            </a:r>
            <a:r>
              <a:rPr lang="en-GB" b="0" i="1" dirty="0">
                <a:solidFill>
                  <a:srgbClr val="161616"/>
                </a:solidFill>
                <a:effectLst/>
                <a:latin typeface="Segoe UI" panose="020B0502040204020203" pitchFamily="34" charset="0"/>
              </a:rPr>
              <a:t>Dataflows</a:t>
            </a:r>
            <a:r>
              <a:rPr lang="en-GB" b="0" i="0" dirty="0">
                <a:solidFill>
                  <a:srgbClr val="161616"/>
                </a:solidFill>
                <a:effectLst/>
                <a:latin typeface="Segoe UI" panose="020B0502040204020203" pitchFamily="34" charset="0"/>
              </a:rPr>
              <a:t> are a type of cloud-based ETL (</a:t>
            </a:r>
            <a:r>
              <a:rPr lang="en-GB" b="0" i="1" dirty="0">
                <a:solidFill>
                  <a:srgbClr val="161616"/>
                </a:solidFill>
                <a:effectLst/>
                <a:latin typeface="Segoe UI" panose="020B0502040204020203" pitchFamily="34" charset="0"/>
              </a:rPr>
              <a:t>Extract, Transform, Load</a:t>
            </a:r>
            <a:r>
              <a:rPr lang="en-GB" b="0" i="0" dirty="0">
                <a:solidFill>
                  <a:srgbClr val="161616"/>
                </a:solidFill>
                <a:effectLst/>
                <a:latin typeface="Segoe UI" panose="020B0502040204020203" pitchFamily="34" charset="0"/>
              </a:rPr>
              <a:t>) tool for building and executing scalable data transformation processes.</a:t>
            </a:r>
          </a:p>
          <a:p>
            <a:pPr algn="l"/>
            <a:r>
              <a:rPr lang="en-GB" b="0" i="0" dirty="0">
                <a:solidFill>
                  <a:srgbClr val="161616"/>
                </a:solidFill>
                <a:effectLst/>
                <a:latin typeface="Segoe UI" panose="020B0502040204020203" pitchFamily="34" charset="0"/>
              </a:rPr>
              <a:t>Dataflows (Gen2) allow you to extract data from various sources, transform it using a wide range of transformation operations, and load it into a destination. Using Power Query Online also allows for a visual interface to perform these tasks.</a:t>
            </a:r>
          </a:p>
          <a:p>
            <a:pPr algn="l"/>
            <a:r>
              <a:rPr lang="en-GB" b="0" i="0" dirty="0">
                <a:solidFill>
                  <a:srgbClr val="161616"/>
                </a:solidFill>
                <a:effectLst/>
                <a:latin typeface="Segoe UI" panose="020B0502040204020203" pitchFamily="34" charset="0"/>
              </a:rPr>
              <a:t>Fundamentally, a dataflow includes all of the transformations to reduce data prep time and then can be loaded into a new table, included in a Data Pipeline, or used as a data source by data analysts.</a:t>
            </a:r>
          </a:p>
          <a:p>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11/6/2023 12:57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7382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11/6/2023 12:57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162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11/6/2023 12:57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453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9CACBF8-CB64-4D00-831E-BB36BBE1567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21692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7.xml"/><Relationship Id="rId4" Type="http://schemas.openxmlformats.org/officeDocument/2006/relationships/image" Target="../media/image28.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7.xml"/><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7.xml"/><Relationship Id="rId4" Type="http://schemas.openxmlformats.org/officeDocument/2006/relationships/image" Target="../media/image34.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Master" Target="../slideMasters/slideMaster7.xml"/><Relationship Id="rId5" Type="http://schemas.openxmlformats.org/officeDocument/2006/relationships/image" Target="../media/image38.jpeg"/><Relationship Id="rId4" Type="http://schemas.openxmlformats.org/officeDocument/2006/relationships/image" Target="../media/image37.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7.xml"/><Relationship Id="rId6" Type="http://schemas.openxmlformats.org/officeDocument/2006/relationships/image" Target="../media/image39.jpeg"/><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7.xml"/><Relationship Id="rId4" Type="http://schemas.openxmlformats.org/officeDocument/2006/relationships/image" Target="../media/image28.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Master" Target="../slideMasters/slideMaster7.xml"/><Relationship Id="rId5" Type="http://schemas.openxmlformats.org/officeDocument/2006/relationships/image" Target="../media/image29.jpeg"/><Relationship Id="rId4" Type="http://schemas.openxmlformats.org/officeDocument/2006/relationships/image" Target="../media/image28.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Master" Target="../slideMasters/slideMaster7.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 logo v1">
    <p:spTree>
      <p:nvGrpSpPr>
        <p:cNvPr id="1" name=""/>
        <p:cNvGrpSpPr/>
        <p:nvPr/>
      </p:nvGrpSpPr>
      <p:grpSpPr>
        <a:xfrm>
          <a:off x="0" y="0"/>
          <a:ext cx="0" cy="0"/>
          <a:chOff x="0" y="0"/>
          <a:chExt cx="0" cy="0"/>
        </a:xfrm>
      </p:grpSpPr>
      <p:pic>
        <p:nvPicPr>
          <p:cNvPr id="2" name="Picture 1" descr="A close-up of a green and white book&#10;&#10;Description automatically generated with low confidence">
            <a:extLst>
              <a:ext uri="{FF2B5EF4-FFF2-40B4-BE49-F238E27FC236}">
                <a16:creationId xmlns:a16="http://schemas.microsoft.com/office/drawing/2014/main" id="{8ED3D9C1-419E-5A08-ED18-041863D6334A}"/>
              </a:ext>
            </a:extLst>
          </p:cNvPr>
          <p:cNvPicPr>
            <a:picLocks noChangeAspect="1"/>
          </p:cNvPicPr>
          <p:nvPr userDrawn="1"/>
        </p:nvPicPr>
        <p:blipFill rotWithShape="1">
          <a:blip r:embed="rId2"/>
          <a:srcRect l="17310" t="8820" r="3307" b="11798"/>
          <a:stretch/>
        </p:blipFill>
        <p:spPr>
          <a:xfrm>
            <a:off x="0" y="0"/>
            <a:ext cx="12192000" cy="6858000"/>
          </a:xfrm>
          <a:prstGeom prst="rect">
            <a:avLst/>
          </a:prstGeom>
        </p:spPr>
      </p:pic>
      <p:sp>
        <p:nvSpPr>
          <p:cNvPr id="3" name="Subtitle 2">
            <a:extLst>
              <a:ext uri="{FF2B5EF4-FFF2-40B4-BE49-F238E27FC236}">
                <a16:creationId xmlns:a16="http://schemas.microsoft.com/office/drawing/2014/main" id="{264443BC-506E-7BBC-82EA-B1821B96D97C}"/>
              </a:ext>
            </a:extLst>
          </p:cNvPr>
          <p:cNvSpPr>
            <a:spLocks noGrp="1"/>
          </p:cNvSpPr>
          <p:nvPr>
            <p:ph type="subTitle" idx="1" hasCustomPrompt="1"/>
          </p:nvPr>
        </p:nvSpPr>
        <p:spPr>
          <a:xfrm>
            <a:off x="607809" y="3983157"/>
            <a:ext cx="5674457"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Title 6">
            <a:extLst>
              <a:ext uri="{FF2B5EF4-FFF2-40B4-BE49-F238E27FC236}">
                <a16:creationId xmlns:a16="http://schemas.microsoft.com/office/drawing/2014/main" id="{57AC53FF-589E-1E0B-48A7-8C35A09DDF70}"/>
              </a:ext>
            </a:extLst>
          </p:cNvPr>
          <p:cNvSpPr>
            <a:spLocks noGrp="1"/>
          </p:cNvSpPr>
          <p:nvPr>
            <p:ph type="title" hasCustomPrompt="1"/>
          </p:nvPr>
        </p:nvSpPr>
        <p:spPr>
          <a:xfrm>
            <a:off x="607809" y="3423718"/>
            <a:ext cx="5674457" cy="527045"/>
          </a:xfrm>
        </p:spPr>
        <p:txBody>
          <a:bodyPr>
            <a:noAutofit/>
          </a:bodyPr>
          <a:lstStyle>
            <a:lvl1pPr algn="l">
              <a:defRPr sz="3800" b="1" i="0">
                <a:solidFill>
                  <a:schemeClr val="tx1"/>
                </a:solidFill>
                <a:latin typeface="Segoe UI Semibold" panose="020B0502040204020203" pitchFamily="34" charset="0"/>
                <a:cs typeface="Segoe UI Semibold" panose="020B0502040204020203" pitchFamily="34" charset="0"/>
              </a:defRPr>
            </a:lvl1pPr>
          </a:lstStyle>
          <a:p>
            <a:r>
              <a:rPr lang="en-US"/>
              <a:t>Master slide title</a:t>
            </a:r>
          </a:p>
        </p:txBody>
      </p:sp>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r="35938"/>
          <a:stretch/>
        </p:blipFill>
        <p:spPr>
          <a:xfrm>
            <a:off x="498197" y="319027"/>
            <a:ext cx="1757323" cy="738187"/>
          </a:xfrm>
          <a:prstGeom prst="rect">
            <a:avLst/>
          </a:prstGeom>
        </p:spPr>
      </p:pic>
      <p:sp>
        <p:nvSpPr>
          <p:cNvPr id="4" name="Footer Placeholder 3">
            <a:extLst>
              <a:ext uri="{FF2B5EF4-FFF2-40B4-BE49-F238E27FC236}">
                <a16:creationId xmlns:a16="http://schemas.microsoft.com/office/drawing/2014/main" id="{FE3C5A8A-6F88-2284-05F8-5A2C04410647}"/>
              </a:ext>
            </a:extLst>
          </p:cNvPr>
          <p:cNvSpPr>
            <a:spLocks noGrp="1"/>
          </p:cNvSpPr>
          <p:nvPr>
            <p:ph type="ftr" sz="quarter" idx="11"/>
          </p:nvPr>
        </p:nvSpPr>
        <p:spPr/>
        <p:txBody>
          <a:bodyPr/>
          <a:lstStyle/>
          <a:p>
            <a:r>
              <a:rPr lang="en-US" err="1"/>
              <a:t>Micrsoft</a:t>
            </a:r>
            <a:r>
              <a:rPr lang="en-US"/>
              <a:t> Fabric</a:t>
            </a:r>
          </a:p>
        </p:txBody>
      </p:sp>
      <p:sp>
        <p:nvSpPr>
          <p:cNvPr id="5" name="Slide Number Placeholder 4">
            <a:extLst>
              <a:ext uri="{FF2B5EF4-FFF2-40B4-BE49-F238E27FC236}">
                <a16:creationId xmlns:a16="http://schemas.microsoft.com/office/drawing/2014/main" id="{BC4EBC95-BDAF-E77E-9EC2-B1356514D7DB}"/>
              </a:ext>
            </a:extLst>
          </p:cNvPr>
          <p:cNvSpPr>
            <a:spLocks noGrp="1"/>
          </p:cNvSpPr>
          <p:nvPr>
            <p:ph type="sldNum" sz="quarter" idx="12"/>
          </p:nvPr>
        </p:nvSpPr>
        <p:spPr>
          <a:xfrm>
            <a:off x="607809" y="6317268"/>
            <a:ext cx="399288" cy="365125"/>
          </a:xfrm>
        </p:spPr>
        <p:txBody>
          <a:bodyPr/>
          <a:lstStyle/>
          <a:p>
            <a:fld id="{B1356FBF-028C-F74E-A7B4-9B8ED246DD1B}" type="slidenum">
              <a:rPr lang="en-US" smtClean="0"/>
              <a:t>‹#›</a:t>
            </a:fld>
            <a:endParaRPr lang="en-US"/>
          </a:p>
        </p:txBody>
      </p:sp>
    </p:spTree>
    <p:extLst>
      <p:ext uri="{BB962C8B-B14F-4D97-AF65-F5344CB8AC3E}">
        <p14:creationId xmlns:p14="http://schemas.microsoft.com/office/powerpoint/2010/main" val="49713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52197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Title Slide w/ content_1">
    <p:bg>
      <p:bgPr>
        <a:solidFill>
          <a:schemeClr val="bg1"/>
        </a:solidFill>
        <a:effectLst/>
      </p:bgPr>
    </p:bg>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F0A9DA5-F5CF-372B-8D03-AC0C47BFBF8B}"/>
              </a:ext>
            </a:extLst>
          </p:cNvPr>
          <p:cNvSpPr>
            <a:spLocks noGrp="1"/>
          </p:cNvSpPr>
          <p:nvPr>
            <p:ph type="subTitle" idx="1" hasCustomPrompt="1"/>
          </p:nvPr>
        </p:nvSpPr>
        <p:spPr>
          <a:xfrm>
            <a:off x="635034" y="1308174"/>
            <a:ext cx="10847430"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9" name="Content Placeholder 8">
            <a:extLst>
              <a:ext uri="{FF2B5EF4-FFF2-40B4-BE49-F238E27FC236}">
                <a16:creationId xmlns:a16="http://schemas.microsoft.com/office/drawing/2014/main" id="{38003ED9-CD99-44BD-1FCC-EEA4FFD43A40}"/>
              </a:ext>
            </a:extLst>
          </p:cNvPr>
          <p:cNvSpPr>
            <a:spLocks noGrp="1"/>
          </p:cNvSpPr>
          <p:nvPr>
            <p:ph sz="quarter" idx="10" hasCustomPrompt="1"/>
          </p:nvPr>
        </p:nvSpPr>
        <p:spPr>
          <a:xfrm>
            <a:off x="608013" y="2172561"/>
            <a:ext cx="10893107" cy="3784057"/>
          </a:xfrm>
          <a:prstGeom prst="rect">
            <a:avLst/>
          </a:prstGeom>
        </p:spPr>
        <p:txBody>
          <a:bodyPr/>
          <a:lstStyle>
            <a:lvl1pPr>
              <a:defRPr sz="22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4">
            <a:extLst>
              <a:ext uri="{FF2B5EF4-FFF2-40B4-BE49-F238E27FC236}">
                <a16:creationId xmlns:a16="http://schemas.microsoft.com/office/drawing/2014/main" id="{B2DB3E49-003A-A0CB-C3E8-B286A13631D4}"/>
              </a:ext>
            </a:extLst>
          </p:cNvPr>
          <p:cNvSpPr>
            <a:spLocks noGrp="1"/>
          </p:cNvSpPr>
          <p:nvPr>
            <p:ph type="body" sz="quarter" idx="23" hasCustomPrompt="1"/>
          </p:nvPr>
        </p:nvSpPr>
        <p:spPr>
          <a:xfrm>
            <a:off x="635034" y="647231"/>
            <a:ext cx="10847430" cy="593740"/>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2" name="Footer Placeholder 1">
            <a:extLst>
              <a:ext uri="{FF2B5EF4-FFF2-40B4-BE49-F238E27FC236}">
                <a16:creationId xmlns:a16="http://schemas.microsoft.com/office/drawing/2014/main" id="{72118B99-EDB8-26F6-D931-6B76FBD84D01}"/>
              </a:ext>
            </a:extLst>
          </p:cNvPr>
          <p:cNvSpPr>
            <a:spLocks noGrp="1"/>
          </p:cNvSpPr>
          <p:nvPr>
            <p:ph type="ftr" sz="quarter" idx="24"/>
          </p:nvPr>
        </p:nvSpPr>
        <p:spPr/>
        <p:txBody>
          <a:bodyPr/>
          <a:lstStyle/>
          <a:p>
            <a:r>
              <a:rPr lang="en-US"/>
              <a:t>Microsoft Fabric / Section title</a:t>
            </a:r>
          </a:p>
        </p:txBody>
      </p:sp>
      <p:sp>
        <p:nvSpPr>
          <p:cNvPr id="3" name="Slide Number Placeholder 2">
            <a:extLst>
              <a:ext uri="{FF2B5EF4-FFF2-40B4-BE49-F238E27FC236}">
                <a16:creationId xmlns:a16="http://schemas.microsoft.com/office/drawing/2014/main" id="{322B802A-624A-BC0C-4635-AE7C26664AA9}"/>
              </a:ext>
            </a:extLst>
          </p:cNvPr>
          <p:cNvSpPr>
            <a:spLocks noGrp="1"/>
          </p:cNvSpPr>
          <p:nvPr>
            <p:ph type="sldNum" sz="quarter" idx="25"/>
          </p:nvPr>
        </p:nvSpPr>
        <p:spPr/>
        <p:txBody>
          <a:bodyPr/>
          <a:lstStyle/>
          <a:p>
            <a:fld id="{B1356FBF-028C-F74E-A7B4-9B8ED246DD1B}" type="slidenum">
              <a:rPr lang="en-US" smtClean="0"/>
              <a:pPr/>
              <a:t>‹#›</a:t>
            </a:fld>
            <a:endParaRPr lang="en-US"/>
          </a:p>
        </p:txBody>
      </p:sp>
    </p:spTree>
    <p:extLst>
      <p:ext uri="{BB962C8B-B14F-4D97-AF65-F5344CB8AC3E}">
        <p14:creationId xmlns:p14="http://schemas.microsoft.com/office/powerpoint/2010/main" val="891611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a:prstGeom prst="rect">
            <a:avLst/>
          </a:prstGeo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a:prstGeom prst="rect">
            <a:avLst/>
          </a:prstGeo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6417022" cy="593740"/>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a:extLst>
              <a:ext uri="{FF2B5EF4-FFF2-40B4-BE49-F238E27FC236}">
                <a16:creationId xmlns:a16="http://schemas.microsoft.com/office/drawing/2014/main" id="{70E76C88-ACA4-6699-FB35-272A395AE4CD}"/>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404655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4" name="Picture 3" descr="A picture containing logo, graphics, graphic design&#10;&#10;Description automatically generated">
            <a:extLst>
              <a:ext uri="{FF2B5EF4-FFF2-40B4-BE49-F238E27FC236}">
                <a16:creationId xmlns:a16="http://schemas.microsoft.com/office/drawing/2014/main" id="{2FCAEB2F-3421-4F63-3E09-D18E2D064675}"/>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38241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picture containing graphics, graphic design&#10;&#10;Description automatically generated">
            <a:extLst>
              <a:ext uri="{FF2B5EF4-FFF2-40B4-BE49-F238E27FC236}">
                <a16:creationId xmlns:a16="http://schemas.microsoft.com/office/drawing/2014/main" id="{65FFCBE9-E6AD-D02A-DEA2-DBFCC17CFBD2}"/>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584319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4" name="Picture 3" descr="A picture containing graphics&#10;&#10;Description automatically generated">
            <a:extLst>
              <a:ext uri="{FF2B5EF4-FFF2-40B4-BE49-F238E27FC236}">
                <a16:creationId xmlns:a16="http://schemas.microsoft.com/office/drawing/2014/main" id="{5083B46D-2B1A-6A59-D264-787B228BF0C0}"/>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007671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9" name="Picture 8" descr="A picture containing logo, graphics, symbol, graphic design&#10;&#10;Description automatically generated">
            <a:extLst>
              <a:ext uri="{FF2B5EF4-FFF2-40B4-BE49-F238E27FC236}">
                <a16:creationId xmlns:a16="http://schemas.microsoft.com/office/drawing/2014/main" id="{645049E6-D39E-4EE6-D6FB-7D457D03AFD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326744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green logo on a black background&#10;&#10;Description automatically generated with medium confidence">
            <a:extLst>
              <a:ext uri="{FF2B5EF4-FFF2-40B4-BE49-F238E27FC236}">
                <a16:creationId xmlns:a16="http://schemas.microsoft.com/office/drawing/2014/main" id="{4ED9C014-8764-406A-2118-C4DD007F08B6}"/>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1791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Quote slide_option 1">
    <p:bg>
      <p:bgPr>
        <a:solidFill>
          <a:schemeClr val="bg1"/>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607810" y="2067088"/>
            <a:ext cx="6444248" cy="2373571"/>
          </a:xfrm>
        </p:spPr>
        <p:txBody>
          <a:bodyPr>
            <a:noAutofit/>
          </a:bodyPr>
          <a:lstStyle>
            <a:lvl1pPr marL="0" indent="0">
              <a:buNone/>
              <a:defRPr sz="2600" b="0" i="0">
                <a:solidFill>
                  <a:schemeClr val="tx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607809" y="4641028"/>
            <a:ext cx="6444247" cy="338554"/>
          </a:xfrm>
        </p:spPr>
        <p:txBody>
          <a:bodyPr>
            <a:normAutofit/>
          </a:bodyPr>
          <a:lstStyle>
            <a:lvl1pPr marL="0" indent="0">
              <a:buNone/>
              <a:defRPr sz="16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1356FBF-028C-F74E-A7B4-9B8ED246DD1B}" type="slidenum">
              <a:rPr kumimoji="0" lang="en-US" sz="1000" b="0" i="0" u="none" strike="noStrike" kern="1200" cap="none" spc="0" normalizeH="0" baseline="0" noProof="0" smtClean="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srgbClr val="001919">
                  <a:tint val="75000"/>
                </a:srgbClr>
              </a:solidFill>
              <a:effectLst/>
              <a:uLnTx/>
              <a:uFillTx/>
              <a:latin typeface="Segoe UI Semilight" panose="020B0402040204020203" pitchFamily="34" charset="0"/>
              <a:ea typeface="+mn-ea"/>
              <a:cs typeface="Segoe UI Semilight" panose="020B0402040204020203" pitchFamily="34" charset="0"/>
            </a:endParaRPr>
          </a:p>
        </p:txBody>
      </p:sp>
      <p:sp>
        <p:nvSpPr>
          <p:cNvPr id="5" name="Text Placeholder 24">
            <a:extLst>
              <a:ext uri="{FF2B5EF4-FFF2-40B4-BE49-F238E27FC236}">
                <a16:creationId xmlns:a16="http://schemas.microsoft.com/office/drawing/2014/main" id="{8888137B-F39B-B5DA-1CDA-2AF94BDAD4FF}"/>
              </a:ext>
            </a:extLst>
          </p:cNvPr>
          <p:cNvSpPr>
            <a:spLocks noGrp="1"/>
          </p:cNvSpPr>
          <p:nvPr>
            <p:ph type="body" sz="quarter" idx="23" hasCustomPrompt="1"/>
          </p:nvPr>
        </p:nvSpPr>
        <p:spPr>
          <a:xfrm>
            <a:off x="635034" y="647231"/>
            <a:ext cx="3708365" cy="593740"/>
          </a:xfrm>
        </p:spPr>
        <p:txBody>
          <a:bodyPr>
            <a:normAutofit/>
          </a:bodyPr>
          <a:lstStyle>
            <a:lvl1pPr marL="0" indent="0">
              <a:buNone/>
              <a:defRPr sz="2000" b="1" i="0">
                <a:solidFill>
                  <a:schemeClr val="tx1"/>
                </a:solidFill>
                <a:latin typeface="Segoe UI Semibold" panose="020B0502040204020203" pitchFamily="34" charset="0"/>
                <a:cs typeface="Segoe UI Semibold" panose="020B0502040204020203" pitchFamily="34" charset="0"/>
              </a:defRPr>
            </a:lvl1pPr>
          </a:lstStyle>
          <a:p>
            <a:pPr lvl="0"/>
            <a:r>
              <a:rPr lang="en-US"/>
              <a:t>Page title</a:t>
            </a:r>
          </a:p>
        </p:txBody>
      </p:sp>
      <p:pic>
        <p:nvPicPr>
          <p:cNvPr id="3" name="Picture 2" descr="A green circle on a black background&#10;&#10;Description automatically generated with medium confidence">
            <a:extLst>
              <a:ext uri="{FF2B5EF4-FFF2-40B4-BE49-F238E27FC236}">
                <a16:creationId xmlns:a16="http://schemas.microsoft.com/office/drawing/2014/main" id="{CDE01318-25C0-030E-39E5-5467E1D76EC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36211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_option two">
    <p:bg>
      <p:bgPr>
        <a:solidFill>
          <a:schemeClr val="tx2"/>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4450432" y="647231"/>
            <a:ext cx="6444247" cy="3714512"/>
          </a:xfrm>
          <a:prstGeom prst="rect">
            <a:avLst/>
          </a:prstGeom>
        </p:spPr>
        <p:txBody>
          <a:bodyPr>
            <a:noAutofit/>
          </a:bodyPr>
          <a:lstStyle>
            <a:lvl1pPr marL="0" indent="0">
              <a:buNone/>
              <a:defRPr sz="2600" b="0" i="0">
                <a:solidFill>
                  <a:schemeClr val="bg1"/>
                </a:solidFill>
                <a:latin typeface="Segoe UI Semibold" panose="020B0502040204020203" pitchFamily="34" charset="0"/>
                <a:cs typeface="Segoe UI Semibold"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r>
              <a:rPr lang="en-US"/>
              <a:t>.”</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4450432" y="4662502"/>
            <a:ext cx="6444247" cy="338554"/>
          </a:xfrm>
          <a:prstGeom prst="rect">
            <a:avLst/>
          </a:prstGeom>
        </p:spPr>
        <p:txBody>
          <a:bodyPr>
            <a:normAutofit/>
          </a:bodyPr>
          <a:lstStyle>
            <a:lvl1pPr marL="0" indent="0">
              <a:buNone/>
              <a:defRPr sz="1600" b="0" i="0">
                <a:solidFill>
                  <a:schemeClr val="accent6"/>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3" name="Text Placeholder 24">
            <a:extLst>
              <a:ext uri="{FF2B5EF4-FFF2-40B4-BE49-F238E27FC236}">
                <a16:creationId xmlns:a16="http://schemas.microsoft.com/office/drawing/2014/main" id="{58875558-892B-B10B-6AC9-01A99F86FC30}"/>
              </a:ext>
            </a:extLst>
          </p:cNvPr>
          <p:cNvSpPr>
            <a:spLocks noGrp="1"/>
          </p:cNvSpPr>
          <p:nvPr>
            <p:ph type="body" sz="quarter" idx="23" hasCustomPrompt="1"/>
          </p:nvPr>
        </p:nvSpPr>
        <p:spPr>
          <a:xfrm>
            <a:off x="635035" y="647231"/>
            <a:ext cx="3236878" cy="593740"/>
          </a:xfrm>
          <a:prstGeom prst="rect">
            <a:avLst/>
          </a:prstGeom>
        </p:spPr>
        <p:txBody>
          <a:bodyPr>
            <a:normAutofit/>
          </a:bodyPr>
          <a:lstStyle>
            <a:lvl1pPr marL="0" indent="0">
              <a:buNone/>
              <a:defRPr sz="3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title</a:t>
            </a:r>
          </a:p>
        </p:txBody>
      </p:sp>
    </p:spTree>
    <p:extLst>
      <p:ext uri="{BB962C8B-B14F-4D97-AF65-F5344CB8AC3E}">
        <p14:creationId xmlns:p14="http://schemas.microsoft.com/office/powerpoint/2010/main" val="3392217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logo v2">
    <p:spTree>
      <p:nvGrpSpPr>
        <p:cNvPr id="1" name=""/>
        <p:cNvGrpSpPr/>
        <p:nvPr/>
      </p:nvGrpSpPr>
      <p:grpSpPr>
        <a:xfrm>
          <a:off x="0" y="0"/>
          <a:ext cx="0" cy="0"/>
          <a:chOff x="0" y="0"/>
          <a:chExt cx="0" cy="0"/>
        </a:xfrm>
      </p:grpSpPr>
      <p:pic>
        <p:nvPicPr>
          <p:cNvPr id="2" name="Picture 1" descr="A close-up of a green and white book&#10;&#10;Description automatically generated with low confidence">
            <a:extLst>
              <a:ext uri="{FF2B5EF4-FFF2-40B4-BE49-F238E27FC236}">
                <a16:creationId xmlns:a16="http://schemas.microsoft.com/office/drawing/2014/main" id="{1088CF80-C8D2-2E5F-7A63-070400D87001}"/>
              </a:ext>
            </a:extLst>
          </p:cNvPr>
          <p:cNvPicPr>
            <a:picLocks noChangeAspect="1"/>
          </p:cNvPicPr>
          <p:nvPr userDrawn="1"/>
        </p:nvPicPr>
        <p:blipFill rotWithShape="1">
          <a:blip r:embed="rId2"/>
          <a:srcRect l="17310" t="8820" r="3307" b="11798"/>
          <a:stretch/>
        </p:blipFill>
        <p:spPr>
          <a:xfrm>
            <a:off x="0" y="0"/>
            <a:ext cx="12192000" cy="6858000"/>
          </a:xfrm>
          <a:prstGeom prst="rect">
            <a:avLst/>
          </a:prstGeom>
        </p:spPr>
      </p:pic>
      <p:sp>
        <p:nvSpPr>
          <p:cNvPr id="3" name="Subtitle 2">
            <a:extLst>
              <a:ext uri="{FF2B5EF4-FFF2-40B4-BE49-F238E27FC236}">
                <a16:creationId xmlns:a16="http://schemas.microsoft.com/office/drawing/2014/main" id="{264443BC-506E-7BBC-82EA-B1821B96D97C}"/>
              </a:ext>
            </a:extLst>
          </p:cNvPr>
          <p:cNvSpPr>
            <a:spLocks noGrp="1"/>
          </p:cNvSpPr>
          <p:nvPr>
            <p:ph type="subTitle" idx="1" hasCustomPrompt="1"/>
          </p:nvPr>
        </p:nvSpPr>
        <p:spPr>
          <a:xfrm>
            <a:off x="607809" y="3983157"/>
            <a:ext cx="5674457" cy="365126"/>
          </a:xfrm>
          <a:prstGeom prst="rect">
            <a:avLst/>
          </a:prstGeom>
        </p:spPr>
        <p:txBody>
          <a:bodyPr>
            <a:noAutofit/>
          </a:bodyPr>
          <a:lstStyle>
            <a:lvl1pPr marL="0" indent="0" algn="l">
              <a:buNone/>
              <a:defRPr sz="2200" b="0" i="0">
                <a:solidFill>
                  <a:schemeClr val="accent1"/>
                </a:solidFill>
                <a:latin typeface="Segoe UI Semilight" panose="020B0402040204020203" pitchFamily="34" charset="0"/>
                <a:cs typeface="Segoe UI Semilight" panose="020B04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Title 6">
            <a:extLst>
              <a:ext uri="{FF2B5EF4-FFF2-40B4-BE49-F238E27FC236}">
                <a16:creationId xmlns:a16="http://schemas.microsoft.com/office/drawing/2014/main" id="{57AC53FF-589E-1E0B-48A7-8C35A09DDF70}"/>
              </a:ext>
            </a:extLst>
          </p:cNvPr>
          <p:cNvSpPr>
            <a:spLocks noGrp="1"/>
          </p:cNvSpPr>
          <p:nvPr>
            <p:ph type="title" hasCustomPrompt="1"/>
          </p:nvPr>
        </p:nvSpPr>
        <p:spPr>
          <a:xfrm>
            <a:off x="607809" y="3423718"/>
            <a:ext cx="5674457" cy="527045"/>
          </a:xfrm>
        </p:spPr>
        <p:txBody>
          <a:bodyPr>
            <a:noAutofit/>
          </a:bodyPr>
          <a:lstStyle>
            <a:lvl1pPr algn="l">
              <a:defRPr sz="3800" b="1" i="0">
                <a:solidFill>
                  <a:schemeClr val="tx1"/>
                </a:solidFill>
                <a:latin typeface="Segoe UI Semibold" panose="020B0502040204020203" pitchFamily="34" charset="0"/>
                <a:cs typeface="Segoe UI Semibold" panose="020B0502040204020203" pitchFamily="34" charset="0"/>
              </a:defRPr>
            </a:lvl1pPr>
          </a:lstStyle>
          <a:p>
            <a:r>
              <a:rPr lang="en-US"/>
              <a:t>Master slide title</a:t>
            </a:r>
          </a:p>
        </p:txBody>
      </p:sp>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l="1" r="35702"/>
          <a:stretch/>
        </p:blipFill>
        <p:spPr>
          <a:xfrm>
            <a:off x="498197" y="319027"/>
            <a:ext cx="1763738" cy="738187"/>
          </a:xfrm>
          <a:prstGeom prst="rect">
            <a:avLst/>
          </a:prstGeom>
        </p:spPr>
      </p:pic>
      <p:sp>
        <p:nvSpPr>
          <p:cNvPr id="4" name="Footer Placeholder 3">
            <a:extLst>
              <a:ext uri="{FF2B5EF4-FFF2-40B4-BE49-F238E27FC236}">
                <a16:creationId xmlns:a16="http://schemas.microsoft.com/office/drawing/2014/main" id="{FE3C5A8A-6F88-2284-05F8-5A2C04410647}"/>
              </a:ext>
            </a:extLst>
          </p:cNvPr>
          <p:cNvSpPr>
            <a:spLocks noGrp="1"/>
          </p:cNvSpPr>
          <p:nvPr>
            <p:ph type="ftr" sz="quarter" idx="11"/>
          </p:nvPr>
        </p:nvSpPr>
        <p:spPr/>
        <p:txBody>
          <a:bodyPr/>
          <a:lstStyle/>
          <a:p>
            <a:r>
              <a:rPr lang="en-US" err="1"/>
              <a:t>Micrsoft</a:t>
            </a:r>
            <a:r>
              <a:rPr lang="en-US"/>
              <a:t> Fabric</a:t>
            </a:r>
          </a:p>
        </p:txBody>
      </p:sp>
      <p:sp>
        <p:nvSpPr>
          <p:cNvPr id="5" name="Slide Number Placeholder 4">
            <a:extLst>
              <a:ext uri="{FF2B5EF4-FFF2-40B4-BE49-F238E27FC236}">
                <a16:creationId xmlns:a16="http://schemas.microsoft.com/office/drawing/2014/main" id="{BC4EBC95-BDAF-E77E-9EC2-B1356514D7DB}"/>
              </a:ext>
            </a:extLst>
          </p:cNvPr>
          <p:cNvSpPr>
            <a:spLocks noGrp="1"/>
          </p:cNvSpPr>
          <p:nvPr>
            <p:ph type="sldNum" sz="quarter" idx="12"/>
          </p:nvPr>
        </p:nvSpPr>
        <p:spPr>
          <a:xfrm>
            <a:off x="607809" y="6317268"/>
            <a:ext cx="399288" cy="365125"/>
          </a:xfrm>
        </p:spPr>
        <p:txBody>
          <a:bodyPr/>
          <a:lstStyle/>
          <a:p>
            <a:fld id="{B1356FBF-028C-F74E-A7B4-9B8ED246DD1B}" type="slidenum">
              <a:rPr lang="en-US" smtClean="0"/>
              <a:t>‹#›</a:t>
            </a:fld>
            <a:endParaRPr lang="en-US"/>
          </a:p>
        </p:txBody>
      </p:sp>
      <p:cxnSp>
        <p:nvCxnSpPr>
          <p:cNvPr id="6" name="Straight Connector 5">
            <a:extLst>
              <a:ext uri="{FF2B5EF4-FFF2-40B4-BE49-F238E27FC236}">
                <a16:creationId xmlns:a16="http://schemas.microsoft.com/office/drawing/2014/main" id="{654A84A4-CF32-8663-D646-0B42F59C980D}"/>
              </a:ext>
            </a:extLst>
          </p:cNvPr>
          <p:cNvCxnSpPr/>
          <p:nvPr userDrawn="1"/>
        </p:nvCxnSpPr>
        <p:spPr>
          <a:xfrm>
            <a:off x="2422710" y="452582"/>
            <a:ext cx="0" cy="452582"/>
          </a:xfrm>
          <a:prstGeom prst="line">
            <a:avLst/>
          </a:prstGeom>
          <a:ln w="12700">
            <a:solidFill>
              <a:srgbClr val="666666"/>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56BEF2-8767-2BE9-E4F4-D5E07C55988C}"/>
              </a:ext>
            </a:extLst>
          </p:cNvPr>
          <p:cNvSpPr txBox="1"/>
          <p:nvPr userDrawn="1"/>
        </p:nvSpPr>
        <p:spPr>
          <a:xfrm>
            <a:off x="2526677" y="484971"/>
            <a:ext cx="1876091" cy="369332"/>
          </a:xfrm>
          <a:prstGeom prst="rect">
            <a:avLst/>
          </a:prstGeom>
          <a:noFill/>
        </p:spPr>
        <p:txBody>
          <a:bodyPr wrap="none" rtlCol="0">
            <a:spAutoFit/>
          </a:bodyPr>
          <a:lstStyle/>
          <a:p>
            <a:r>
              <a:rPr lang="en-US" b="1" i="0">
                <a:solidFill>
                  <a:srgbClr val="666666"/>
                </a:solidFill>
                <a:latin typeface="Segoe UI Semibold" panose="020B0502040204020203" pitchFamily="34" charset="0"/>
                <a:cs typeface="Segoe UI Semibold" panose="020B0502040204020203" pitchFamily="34" charset="0"/>
              </a:rPr>
              <a:t>Microsoft Fabric</a:t>
            </a:r>
          </a:p>
        </p:txBody>
      </p:sp>
    </p:spTree>
    <p:extLst>
      <p:ext uri="{BB962C8B-B14F-4D97-AF65-F5344CB8AC3E}">
        <p14:creationId xmlns:p14="http://schemas.microsoft.com/office/powerpoint/2010/main" val="37161087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slide">
    <p:bg>
      <p:bgPr>
        <a:solidFill>
          <a:schemeClr val="tx2"/>
        </a:solidFill>
        <a:effectLst/>
      </p:bgPr>
    </p:bg>
    <p:spTree>
      <p:nvGrpSpPr>
        <p:cNvPr id="1" name=""/>
        <p:cNvGrpSpPr/>
        <p:nvPr/>
      </p:nvGrpSpPr>
      <p:grpSpPr>
        <a:xfrm>
          <a:off x="0" y="0"/>
          <a:ext cx="0" cy="0"/>
          <a:chOff x="0" y="0"/>
          <a:chExt cx="0" cy="0"/>
        </a:xfrm>
      </p:grpSpPr>
      <p:sp>
        <p:nvSpPr>
          <p:cNvPr id="10" name="Content Placeholder 96">
            <a:extLst>
              <a:ext uri="{FF2B5EF4-FFF2-40B4-BE49-F238E27FC236}">
                <a16:creationId xmlns:a16="http://schemas.microsoft.com/office/drawing/2014/main" id="{09D8FACC-399B-9204-41ED-0EB2EA66C15B}"/>
              </a:ext>
            </a:extLst>
          </p:cNvPr>
          <p:cNvSpPr>
            <a:spLocks noGrp="1"/>
          </p:cNvSpPr>
          <p:nvPr>
            <p:ph sz="quarter" idx="10" hasCustomPrompt="1"/>
          </p:nvPr>
        </p:nvSpPr>
        <p:spPr>
          <a:xfrm>
            <a:off x="4450433" y="647232"/>
            <a:ext cx="6444247" cy="1257768"/>
          </a:xfrm>
          <a:prstGeom prst="rect">
            <a:avLst/>
          </a:prstGeom>
        </p:spPr>
        <p:txBody>
          <a:bodyPr>
            <a:noAutofit/>
          </a:bodyPr>
          <a:lstStyle>
            <a:lvl1pPr marL="0" indent="0">
              <a:buNone/>
              <a:defRPr sz="2600" b="0" i="0">
                <a:solidFill>
                  <a:schemeClr val="bg1"/>
                </a:solidFill>
                <a:latin typeface="Segoe UI Semibold" panose="020B0502040204020203" pitchFamily="34" charset="0"/>
                <a:cs typeface="Segoe UI Semibold" panose="020B0502040204020203" pitchFamily="34" charset="0"/>
              </a:defRPr>
            </a:lvl1pPr>
          </a:lstStyle>
          <a:p>
            <a:pPr lvl="0"/>
            <a:r>
              <a:rPr lang="en-US"/>
              <a:t>Headline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tempo.</a:t>
            </a:r>
          </a:p>
        </p:txBody>
      </p:sp>
      <p:sp>
        <p:nvSpPr>
          <p:cNvPr id="11" name="Text Placeholder 24">
            <a:extLst>
              <a:ext uri="{FF2B5EF4-FFF2-40B4-BE49-F238E27FC236}">
                <a16:creationId xmlns:a16="http://schemas.microsoft.com/office/drawing/2014/main" id="{B6A085E4-DB82-1DA8-55A5-C46C84AEBDAF}"/>
              </a:ext>
            </a:extLst>
          </p:cNvPr>
          <p:cNvSpPr>
            <a:spLocks noGrp="1"/>
          </p:cNvSpPr>
          <p:nvPr>
            <p:ph type="body" sz="quarter" idx="24" hasCustomPrompt="1"/>
          </p:nvPr>
        </p:nvSpPr>
        <p:spPr>
          <a:xfrm>
            <a:off x="4447963" y="4855637"/>
            <a:ext cx="6444247" cy="279397"/>
          </a:xfrm>
          <a:prstGeom prst="rect">
            <a:avLst/>
          </a:prstGeom>
        </p:spPr>
        <p:txBody>
          <a:bodyPr>
            <a:normAutofit/>
          </a:bodyPr>
          <a:lstStyle>
            <a:lvl1pPr marL="0" indent="0">
              <a:buNone/>
              <a:defRPr sz="1400" b="0" i="0">
                <a:solidFill>
                  <a:schemeClr val="accent6"/>
                </a:solidFill>
                <a:latin typeface="Segoe UI" panose="020B0502040204020203" pitchFamily="34" charset="0"/>
                <a:cs typeface="Segoe UI" panose="020B0502040204020203" pitchFamily="34" charset="0"/>
              </a:defRPr>
            </a:lvl1pPr>
          </a:lstStyle>
          <a:p>
            <a:pPr lvl="0"/>
            <a:r>
              <a:rPr lang="en-US"/>
              <a:t>&gt;link to source</a:t>
            </a:r>
          </a:p>
        </p:txBody>
      </p:sp>
      <p:sp>
        <p:nvSpPr>
          <p:cNvPr id="12" name="Footer Placeholder 25">
            <a:extLst>
              <a:ext uri="{FF2B5EF4-FFF2-40B4-BE49-F238E27FC236}">
                <a16:creationId xmlns:a16="http://schemas.microsoft.com/office/drawing/2014/main" id="{7775372A-30F8-70D3-5F93-AB55D46328E0}"/>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13" name="Slide Number Placeholder 26">
            <a:extLst>
              <a:ext uri="{FF2B5EF4-FFF2-40B4-BE49-F238E27FC236}">
                <a16:creationId xmlns:a16="http://schemas.microsoft.com/office/drawing/2014/main" id="{A85E68D9-DAFB-EE1E-5D51-D2225CF6475B}"/>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2" name="Content Placeholder 96">
            <a:extLst>
              <a:ext uri="{FF2B5EF4-FFF2-40B4-BE49-F238E27FC236}">
                <a16:creationId xmlns:a16="http://schemas.microsoft.com/office/drawing/2014/main" id="{5B3E7DDA-4DFD-B7AA-C818-90435BE0818D}"/>
              </a:ext>
            </a:extLst>
          </p:cNvPr>
          <p:cNvSpPr>
            <a:spLocks noGrp="1"/>
          </p:cNvSpPr>
          <p:nvPr>
            <p:ph sz="quarter" idx="27" hasCustomPrompt="1"/>
          </p:nvPr>
        </p:nvSpPr>
        <p:spPr>
          <a:xfrm>
            <a:off x="4450432" y="2626843"/>
            <a:ext cx="6444247" cy="1898591"/>
          </a:xfrm>
          <a:prstGeom prst="rect">
            <a:avLst/>
          </a:prstGeom>
        </p:spPr>
        <p:txBody>
          <a:bodyPr>
            <a:noAutofit/>
          </a:bodyPr>
          <a:lstStyle>
            <a:lvl1pPr marL="285750" indent="-285750">
              <a:buFont typeface="Arial" panose="020B0604020202020204" pitchFamily="34" charset="0"/>
              <a:buChar char="•"/>
              <a:defRPr sz="1400" b="0" i="0">
                <a:solidFill>
                  <a:schemeClr val="bg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a:p>
            <a:pPr lvl="0"/>
            <a:r>
              <a:rPr lang="en-US"/>
              <a:t>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a:p>
            <a:pPr lvl="0"/>
            <a:r>
              <a:rPr lang="en-US" err="1"/>
              <a:t>Excepterur</a:t>
            </a:r>
            <a:r>
              <a:rPr lang="en-US"/>
              <a:t> </a:t>
            </a:r>
            <a:r>
              <a:rPr lang="en-US" err="1"/>
              <a:t>sint</a:t>
            </a:r>
            <a:r>
              <a:rPr lang="en-US"/>
              <a:t> </a:t>
            </a:r>
            <a:r>
              <a:rPr lang="en-US" err="1"/>
              <a:t>occae</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3" name="Text Placeholder 24">
            <a:extLst>
              <a:ext uri="{FF2B5EF4-FFF2-40B4-BE49-F238E27FC236}">
                <a16:creationId xmlns:a16="http://schemas.microsoft.com/office/drawing/2014/main" id="{7C213266-236D-8FDB-6BC7-EA330441FC90}"/>
              </a:ext>
            </a:extLst>
          </p:cNvPr>
          <p:cNvSpPr>
            <a:spLocks noGrp="1"/>
          </p:cNvSpPr>
          <p:nvPr>
            <p:ph type="body" sz="quarter" idx="28" hasCustomPrompt="1"/>
          </p:nvPr>
        </p:nvSpPr>
        <p:spPr>
          <a:xfrm>
            <a:off x="4447963" y="2236346"/>
            <a:ext cx="1721666" cy="322761"/>
          </a:xfrm>
          <a:prstGeom prst="rect">
            <a:avLst/>
          </a:prstGeom>
        </p:spPr>
        <p:txBody>
          <a:bodyPr>
            <a:normAutofit/>
          </a:bodyPr>
          <a:lstStyle>
            <a:lvl1pPr marL="0" indent="0">
              <a:buNone/>
              <a:defRPr sz="1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subtitle</a:t>
            </a:r>
          </a:p>
        </p:txBody>
      </p:sp>
      <p:sp>
        <p:nvSpPr>
          <p:cNvPr id="5" name="Text Placeholder 24">
            <a:extLst>
              <a:ext uri="{FF2B5EF4-FFF2-40B4-BE49-F238E27FC236}">
                <a16:creationId xmlns:a16="http://schemas.microsoft.com/office/drawing/2014/main" id="{E6B191AE-3E4C-FB32-28EE-DAE07D84F833}"/>
              </a:ext>
            </a:extLst>
          </p:cNvPr>
          <p:cNvSpPr>
            <a:spLocks noGrp="1"/>
          </p:cNvSpPr>
          <p:nvPr>
            <p:ph type="body" sz="quarter" idx="23" hasCustomPrompt="1"/>
          </p:nvPr>
        </p:nvSpPr>
        <p:spPr>
          <a:xfrm>
            <a:off x="635035" y="647231"/>
            <a:ext cx="3236878" cy="593740"/>
          </a:xfrm>
          <a:prstGeom prst="rect">
            <a:avLst/>
          </a:prstGeom>
        </p:spPr>
        <p:txBody>
          <a:bodyPr>
            <a:normAutofit/>
          </a:bodyPr>
          <a:lstStyle>
            <a:lvl1pPr marL="0" indent="0">
              <a:buNone/>
              <a:defRPr sz="3600" b="1" i="0">
                <a:solidFill>
                  <a:schemeClr val="accent6"/>
                </a:solidFill>
                <a:latin typeface="Segoe UI Semibold" panose="020B0502040204020203" pitchFamily="34" charset="0"/>
                <a:cs typeface="Segoe UI Semibold" panose="020B0502040204020203" pitchFamily="34" charset="0"/>
              </a:defRPr>
            </a:lvl1pPr>
          </a:lstStyle>
          <a:p>
            <a:pPr lvl="0"/>
            <a:r>
              <a:rPr lang="en-US"/>
              <a:t>Page title</a:t>
            </a:r>
          </a:p>
        </p:txBody>
      </p:sp>
    </p:spTree>
    <p:extLst>
      <p:ext uri="{BB962C8B-B14F-4D97-AF65-F5344CB8AC3E}">
        <p14:creationId xmlns:p14="http://schemas.microsoft.com/office/powerpoint/2010/main" val="42496489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with two-column slide">
    <p:bg>
      <p:bgPr>
        <a:solidFill>
          <a:schemeClr val="bg1"/>
        </a:solidFill>
        <a:effectLst/>
      </p:bgPr>
    </p:bg>
    <p:spTree>
      <p:nvGrpSpPr>
        <p:cNvPr id="1" name=""/>
        <p:cNvGrpSpPr/>
        <p:nvPr/>
      </p:nvGrpSpPr>
      <p:grpSpPr>
        <a:xfrm>
          <a:off x="0" y="0"/>
          <a:ext cx="0" cy="0"/>
          <a:chOff x="0" y="0"/>
          <a:chExt cx="0" cy="0"/>
        </a:xfrm>
      </p:grpSpPr>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8" name="Picture Placeholder 6">
            <a:extLst>
              <a:ext uri="{FF2B5EF4-FFF2-40B4-BE49-F238E27FC236}">
                <a16:creationId xmlns:a16="http://schemas.microsoft.com/office/drawing/2014/main" id="{647F334F-1225-59F2-A5AF-B9FE6C3DC8A0}"/>
              </a:ext>
            </a:extLst>
          </p:cNvPr>
          <p:cNvSpPr>
            <a:spLocks noGrp="1"/>
          </p:cNvSpPr>
          <p:nvPr>
            <p:ph type="pic" sz="quarter" idx="29"/>
          </p:nvPr>
        </p:nvSpPr>
        <p:spPr>
          <a:xfrm>
            <a:off x="7244862" y="0"/>
            <a:ext cx="4947137" cy="6858000"/>
          </a:xfrm>
          <a:prstGeom prst="rect">
            <a:avLst/>
          </a:prstGeom>
          <a:solidFill>
            <a:schemeClr val="accent5"/>
          </a:solidFill>
        </p:spPr>
        <p:txBody>
          <a:bodyPr/>
          <a:lstStyle>
            <a:lvl1pPr marL="0" indent="0">
              <a:buNone/>
              <a:defRPr/>
            </a:lvl1pPr>
          </a:lstStyle>
          <a:p>
            <a:endParaRPr lang="en-US"/>
          </a:p>
        </p:txBody>
      </p:sp>
      <p:sp>
        <p:nvSpPr>
          <p:cNvPr id="11" name="Text Placeholder 24">
            <a:extLst>
              <a:ext uri="{FF2B5EF4-FFF2-40B4-BE49-F238E27FC236}">
                <a16:creationId xmlns:a16="http://schemas.microsoft.com/office/drawing/2014/main" id="{E62BE408-BD00-FD03-93A6-222F205A58E4}"/>
              </a:ext>
            </a:extLst>
          </p:cNvPr>
          <p:cNvSpPr>
            <a:spLocks noGrp="1"/>
          </p:cNvSpPr>
          <p:nvPr>
            <p:ph type="body" sz="quarter" idx="30" hasCustomPrompt="1"/>
          </p:nvPr>
        </p:nvSpPr>
        <p:spPr>
          <a:xfrm>
            <a:off x="3821580" y="1850760"/>
            <a:ext cx="2891804" cy="2653507"/>
          </a:xfrm>
          <a:prstGeom prst="rect">
            <a:avLst/>
          </a:prstGeom>
        </p:spPr>
        <p:txBody>
          <a:bodyPr>
            <a:norm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2" name="Text Placeholder 24">
            <a:extLst>
              <a:ext uri="{FF2B5EF4-FFF2-40B4-BE49-F238E27FC236}">
                <a16:creationId xmlns:a16="http://schemas.microsoft.com/office/drawing/2014/main" id="{88722149-B8C1-B1A2-70E4-07FD02D5B9DB}"/>
              </a:ext>
            </a:extLst>
          </p:cNvPr>
          <p:cNvSpPr>
            <a:spLocks noGrp="1"/>
          </p:cNvSpPr>
          <p:nvPr>
            <p:ph type="body" sz="quarter" idx="31" hasCustomPrompt="1"/>
          </p:nvPr>
        </p:nvSpPr>
        <p:spPr>
          <a:xfrm>
            <a:off x="3821580"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3" name="Text Placeholder 24">
            <a:extLst>
              <a:ext uri="{FF2B5EF4-FFF2-40B4-BE49-F238E27FC236}">
                <a16:creationId xmlns:a16="http://schemas.microsoft.com/office/drawing/2014/main" id="{A774C518-98F8-51A0-F6A8-E43EE09A2ED1}"/>
              </a:ext>
            </a:extLst>
          </p:cNvPr>
          <p:cNvSpPr>
            <a:spLocks noGrp="1"/>
          </p:cNvSpPr>
          <p:nvPr>
            <p:ph type="body" sz="quarter" idx="32" hasCustomPrompt="1"/>
          </p:nvPr>
        </p:nvSpPr>
        <p:spPr>
          <a:xfrm>
            <a:off x="635035" y="1850760"/>
            <a:ext cx="2891804" cy="2653507"/>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4" name="Text Placeholder 24">
            <a:extLst>
              <a:ext uri="{FF2B5EF4-FFF2-40B4-BE49-F238E27FC236}">
                <a16:creationId xmlns:a16="http://schemas.microsoft.com/office/drawing/2014/main" id="{D10BBD2D-09C0-6FD7-5156-2C096CFB50E8}"/>
              </a:ext>
            </a:extLst>
          </p:cNvPr>
          <p:cNvSpPr>
            <a:spLocks noGrp="1"/>
          </p:cNvSpPr>
          <p:nvPr>
            <p:ph type="body" sz="quarter" idx="33" hasCustomPrompt="1"/>
          </p:nvPr>
        </p:nvSpPr>
        <p:spPr>
          <a:xfrm>
            <a:off x="635035"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Text Placeholder 24">
            <a:extLst>
              <a:ext uri="{FF2B5EF4-FFF2-40B4-BE49-F238E27FC236}">
                <a16:creationId xmlns:a16="http://schemas.microsoft.com/office/drawing/2014/main" id="{B682477D-5A87-855D-B652-03F5E6A52CE7}"/>
              </a:ext>
            </a:extLst>
          </p:cNvPr>
          <p:cNvSpPr>
            <a:spLocks noGrp="1"/>
          </p:cNvSpPr>
          <p:nvPr>
            <p:ph type="body" sz="quarter" idx="23" hasCustomPrompt="1"/>
          </p:nvPr>
        </p:nvSpPr>
        <p:spPr>
          <a:xfrm>
            <a:off x="635034" y="647231"/>
            <a:ext cx="6078349" cy="558114"/>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3" name="TextBox 2">
            <a:extLst>
              <a:ext uri="{FF2B5EF4-FFF2-40B4-BE49-F238E27FC236}">
                <a16:creationId xmlns:a16="http://schemas.microsoft.com/office/drawing/2014/main" id="{074D8C31-9A5B-7991-23CF-4A1545FF7E5A}"/>
              </a:ext>
            </a:extLst>
          </p:cNvPr>
          <p:cNvSpPr txBox="1"/>
          <p:nvPr userDrawn="1"/>
        </p:nvSpPr>
        <p:spPr>
          <a:xfrm>
            <a:off x="-6534150" y="-123825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4353613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pictures on right side">
    <p:bg>
      <p:bgPr>
        <a:solidFill>
          <a:schemeClr val="bg1"/>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7" name="Picture Placeholder 6">
            <a:extLst>
              <a:ext uri="{FF2B5EF4-FFF2-40B4-BE49-F238E27FC236}">
                <a16:creationId xmlns:a16="http://schemas.microsoft.com/office/drawing/2014/main" id="{9F71D525-4DC4-DFA6-7948-12A0828DA29B}"/>
              </a:ext>
            </a:extLst>
          </p:cNvPr>
          <p:cNvSpPr>
            <a:spLocks noGrp="1"/>
          </p:cNvSpPr>
          <p:nvPr>
            <p:ph type="pic" sz="quarter" idx="28"/>
          </p:nvPr>
        </p:nvSpPr>
        <p:spPr>
          <a:xfrm>
            <a:off x="4229100" y="0"/>
            <a:ext cx="7962899" cy="6858000"/>
          </a:xfrm>
          <a:prstGeom prst="rect">
            <a:avLst/>
          </a:prstGeom>
          <a:solidFill>
            <a:schemeClr val="accent6"/>
          </a:solidFill>
        </p:spPr>
        <p:txBody>
          <a:bodyPr/>
          <a:lstStyle>
            <a:lvl1pPr marL="0" indent="0">
              <a:buNone/>
              <a:defRPr/>
            </a:lvl1pPr>
          </a:lstStyle>
          <a:p>
            <a:endParaRPr lang="en-US"/>
          </a:p>
        </p:txBody>
      </p:sp>
    </p:spTree>
    <p:extLst>
      <p:ext uri="{BB962C8B-B14F-4D97-AF65-F5344CB8AC3E}">
        <p14:creationId xmlns:p14="http://schemas.microsoft.com/office/powerpoint/2010/main" val="12396248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with two-column slide_seafoam">
    <p:bg>
      <p:bgPr>
        <a:solidFill>
          <a:schemeClr val="bg2"/>
        </a:solidFill>
        <a:effectLst/>
      </p:bgPr>
    </p:bg>
    <p:spTree>
      <p:nvGrpSpPr>
        <p:cNvPr id="1" name=""/>
        <p:cNvGrpSpPr/>
        <p:nvPr/>
      </p:nvGrpSpPr>
      <p:grpSpPr>
        <a:xfrm>
          <a:off x="0" y="0"/>
          <a:ext cx="0" cy="0"/>
          <a:chOff x="0" y="0"/>
          <a:chExt cx="0" cy="0"/>
        </a:xfrm>
      </p:grpSpPr>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8" name="Picture Placeholder 6">
            <a:extLst>
              <a:ext uri="{FF2B5EF4-FFF2-40B4-BE49-F238E27FC236}">
                <a16:creationId xmlns:a16="http://schemas.microsoft.com/office/drawing/2014/main" id="{647F334F-1225-59F2-A5AF-B9FE6C3DC8A0}"/>
              </a:ext>
            </a:extLst>
          </p:cNvPr>
          <p:cNvSpPr>
            <a:spLocks noGrp="1"/>
          </p:cNvSpPr>
          <p:nvPr>
            <p:ph type="pic" sz="quarter" idx="29"/>
          </p:nvPr>
        </p:nvSpPr>
        <p:spPr>
          <a:xfrm>
            <a:off x="7244862" y="0"/>
            <a:ext cx="4947137" cy="6858000"/>
          </a:xfrm>
          <a:prstGeom prst="rect">
            <a:avLst/>
          </a:prstGeom>
          <a:solidFill>
            <a:schemeClr val="accent5"/>
          </a:solidFill>
        </p:spPr>
        <p:txBody>
          <a:bodyPr/>
          <a:lstStyle>
            <a:lvl1pPr marL="0" indent="0">
              <a:buNone/>
              <a:defRPr/>
            </a:lvl1pPr>
          </a:lstStyle>
          <a:p>
            <a:endParaRPr lang="en-US"/>
          </a:p>
        </p:txBody>
      </p:sp>
      <p:sp>
        <p:nvSpPr>
          <p:cNvPr id="11" name="Text Placeholder 24">
            <a:extLst>
              <a:ext uri="{FF2B5EF4-FFF2-40B4-BE49-F238E27FC236}">
                <a16:creationId xmlns:a16="http://schemas.microsoft.com/office/drawing/2014/main" id="{E62BE408-BD00-FD03-93A6-222F205A58E4}"/>
              </a:ext>
            </a:extLst>
          </p:cNvPr>
          <p:cNvSpPr>
            <a:spLocks noGrp="1"/>
          </p:cNvSpPr>
          <p:nvPr>
            <p:ph type="body" sz="quarter" idx="30" hasCustomPrompt="1"/>
          </p:nvPr>
        </p:nvSpPr>
        <p:spPr>
          <a:xfrm>
            <a:off x="3821580" y="1850760"/>
            <a:ext cx="2891804" cy="2653507"/>
          </a:xfrm>
          <a:prstGeom prst="rect">
            <a:avLst/>
          </a:prstGeom>
        </p:spPr>
        <p:txBody>
          <a:bodyPr>
            <a:norm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2" name="Text Placeholder 24">
            <a:extLst>
              <a:ext uri="{FF2B5EF4-FFF2-40B4-BE49-F238E27FC236}">
                <a16:creationId xmlns:a16="http://schemas.microsoft.com/office/drawing/2014/main" id="{88722149-B8C1-B1A2-70E4-07FD02D5B9DB}"/>
              </a:ext>
            </a:extLst>
          </p:cNvPr>
          <p:cNvSpPr>
            <a:spLocks noGrp="1"/>
          </p:cNvSpPr>
          <p:nvPr>
            <p:ph type="body" sz="quarter" idx="31" hasCustomPrompt="1"/>
          </p:nvPr>
        </p:nvSpPr>
        <p:spPr>
          <a:xfrm>
            <a:off x="3821580"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13" name="Text Placeholder 24">
            <a:extLst>
              <a:ext uri="{FF2B5EF4-FFF2-40B4-BE49-F238E27FC236}">
                <a16:creationId xmlns:a16="http://schemas.microsoft.com/office/drawing/2014/main" id="{A774C518-98F8-51A0-F6A8-E43EE09A2ED1}"/>
              </a:ext>
            </a:extLst>
          </p:cNvPr>
          <p:cNvSpPr>
            <a:spLocks noGrp="1"/>
          </p:cNvSpPr>
          <p:nvPr>
            <p:ph type="body" sz="quarter" idx="32" hasCustomPrompt="1"/>
          </p:nvPr>
        </p:nvSpPr>
        <p:spPr>
          <a:xfrm>
            <a:off x="635035" y="1850760"/>
            <a:ext cx="2891804" cy="2653507"/>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p>
        </p:txBody>
      </p:sp>
      <p:sp>
        <p:nvSpPr>
          <p:cNvPr id="14" name="Text Placeholder 24">
            <a:extLst>
              <a:ext uri="{FF2B5EF4-FFF2-40B4-BE49-F238E27FC236}">
                <a16:creationId xmlns:a16="http://schemas.microsoft.com/office/drawing/2014/main" id="{D10BBD2D-09C0-6FD7-5156-2C096CFB50E8}"/>
              </a:ext>
            </a:extLst>
          </p:cNvPr>
          <p:cNvSpPr>
            <a:spLocks noGrp="1"/>
          </p:cNvSpPr>
          <p:nvPr>
            <p:ph type="body" sz="quarter" idx="33" hasCustomPrompt="1"/>
          </p:nvPr>
        </p:nvSpPr>
        <p:spPr>
          <a:xfrm>
            <a:off x="635035" y="4704299"/>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Text Placeholder 24">
            <a:extLst>
              <a:ext uri="{FF2B5EF4-FFF2-40B4-BE49-F238E27FC236}">
                <a16:creationId xmlns:a16="http://schemas.microsoft.com/office/drawing/2014/main" id="{B682477D-5A87-855D-B652-03F5E6A52CE7}"/>
              </a:ext>
            </a:extLst>
          </p:cNvPr>
          <p:cNvSpPr>
            <a:spLocks noGrp="1"/>
          </p:cNvSpPr>
          <p:nvPr>
            <p:ph type="body" sz="quarter" idx="23" hasCustomPrompt="1"/>
          </p:nvPr>
        </p:nvSpPr>
        <p:spPr>
          <a:xfrm>
            <a:off x="635034" y="647231"/>
            <a:ext cx="6078349" cy="558114"/>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3" name="TextBox 2">
            <a:extLst>
              <a:ext uri="{FF2B5EF4-FFF2-40B4-BE49-F238E27FC236}">
                <a16:creationId xmlns:a16="http://schemas.microsoft.com/office/drawing/2014/main" id="{074D8C31-9A5B-7991-23CF-4A1545FF7E5A}"/>
              </a:ext>
            </a:extLst>
          </p:cNvPr>
          <p:cNvSpPr txBox="1"/>
          <p:nvPr userDrawn="1"/>
        </p:nvSpPr>
        <p:spPr>
          <a:xfrm>
            <a:off x="-6534150" y="-123825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4775326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with pictures on right side_seafoam">
    <p:bg>
      <p:bgPr>
        <a:solidFill>
          <a:schemeClr val="bg2"/>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5" name="Footer Placeholder 25">
            <a:extLst>
              <a:ext uri="{FF2B5EF4-FFF2-40B4-BE49-F238E27FC236}">
                <a16:creationId xmlns:a16="http://schemas.microsoft.com/office/drawing/2014/main" id="{80549859-3554-905A-844F-755403991965}"/>
              </a:ext>
            </a:extLst>
          </p:cNvPr>
          <p:cNvSpPr>
            <a:spLocks noGrp="1"/>
          </p:cNvSpPr>
          <p:nvPr>
            <p:ph type="ftr" sz="quarter" idx="25"/>
          </p:nvPr>
        </p:nvSpPr>
        <p:spPr>
          <a:xfrm>
            <a:off x="1007097" y="6311900"/>
            <a:ext cx="2078736" cy="365125"/>
          </a:xfrm>
        </p:spPr>
        <p:txBody>
          <a:bodyPr/>
          <a:lstStyle/>
          <a:p>
            <a:r>
              <a:rPr lang="en-US"/>
              <a:t>Microsoft Fabric / Section title</a:t>
            </a:r>
          </a:p>
        </p:txBody>
      </p:sp>
      <p:sp>
        <p:nvSpPr>
          <p:cNvPr id="6" name="Slide Number Placeholder 26">
            <a:extLst>
              <a:ext uri="{FF2B5EF4-FFF2-40B4-BE49-F238E27FC236}">
                <a16:creationId xmlns:a16="http://schemas.microsoft.com/office/drawing/2014/main" id="{72B42226-58C3-41D5-C7C7-26648D06DCB0}"/>
              </a:ext>
            </a:extLst>
          </p:cNvPr>
          <p:cNvSpPr>
            <a:spLocks noGrp="1"/>
          </p:cNvSpPr>
          <p:nvPr>
            <p:ph type="sldNum" sz="quarter" idx="26"/>
          </p:nvPr>
        </p:nvSpPr>
        <p:spPr>
          <a:xfrm>
            <a:off x="607809" y="6311900"/>
            <a:ext cx="399288" cy="365125"/>
          </a:xfrm>
        </p:spPr>
        <p:txBody>
          <a:bodyPr/>
          <a:lstStyle/>
          <a:p>
            <a:fld id="{B1356FBF-028C-F74E-A7B4-9B8ED246DD1B}" type="slidenum">
              <a:rPr lang="en-US" smtClean="0"/>
              <a:pPr/>
              <a:t>‹#›</a:t>
            </a:fld>
            <a:endParaRPr lang="en-US"/>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7" name="Picture Placeholder 6">
            <a:extLst>
              <a:ext uri="{FF2B5EF4-FFF2-40B4-BE49-F238E27FC236}">
                <a16:creationId xmlns:a16="http://schemas.microsoft.com/office/drawing/2014/main" id="{9F71D525-4DC4-DFA6-7948-12A0828DA29B}"/>
              </a:ext>
            </a:extLst>
          </p:cNvPr>
          <p:cNvSpPr>
            <a:spLocks noGrp="1"/>
          </p:cNvSpPr>
          <p:nvPr>
            <p:ph type="pic" sz="quarter" idx="28"/>
          </p:nvPr>
        </p:nvSpPr>
        <p:spPr>
          <a:xfrm>
            <a:off x="4229100" y="0"/>
            <a:ext cx="7962899" cy="6858000"/>
          </a:xfrm>
          <a:prstGeom prst="rect">
            <a:avLst/>
          </a:prstGeom>
          <a:solidFill>
            <a:schemeClr val="accent6"/>
          </a:solidFill>
        </p:spPr>
        <p:txBody>
          <a:bodyPr/>
          <a:lstStyle>
            <a:lvl1pPr marL="0" indent="0">
              <a:buNone/>
              <a:defRPr/>
            </a:lvl1pPr>
          </a:lstStyle>
          <a:p>
            <a:endParaRPr lang="en-US"/>
          </a:p>
        </p:txBody>
      </p:sp>
    </p:spTree>
    <p:extLst>
      <p:ext uri="{BB962C8B-B14F-4D97-AF65-F5344CB8AC3E}">
        <p14:creationId xmlns:p14="http://schemas.microsoft.com/office/powerpoint/2010/main" val="14719760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6_Section title slide">
    <p:bg>
      <p:bgPr>
        <a:solidFill>
          <a:schemeClr val="bg1"/>
        </a:solidFill>
        <a:effectLst/>
      </p:bgPr>
    </p:bg>
    <p:spTree>
      <p:nvGrpSpPr>
        <p:cNvPr id="1" name=""/>
        <p:cNvGrpSpPr/>
        <p:nvPr/>
      </p:nvGrpSpPr>
      <p:grpSpPr>
        <a:xfrm>
          <a:off x="0" y="0"/>
          <a:ext cx="0" cy="0"/>
          <a:chOff x="0" y="0"/>
          <a:chExt cx="0" cy="0"/>
        </a:xfrm>
      </p:grpSpPr>
      <p:pic>
        <p:nvPicPr>
          <p:cNvPr id="6" name="Picture 5" descr="Logo, company name&#10;&#10;Description automatically generated">
            <a:extLst>
              <a:ext uri="{FF2B5EF4-FFF2-40B4-BE49-F238E27FC236}">
                <a16:creationId xmlns:a16="http://schemas.microsoft.com/office/drawing/2014/main" id="{17BF2FDF-4934-411A-99F7-2604F3BFE078}"/>
              </a:ext>
            </a:extLst>
          </p:cNvPr>
          <p:cNvPicPr>
            <a:picLocks noChangeAspect="1"/>
          </p:cNvPicPr>
          <p:nvPr userDrawn="1"/>
        </p:nvPicPr>
        <p:blipFill rotWithShape="1">
          <a:blip r:embed="rId2"/>
          <a:srcRect l="-6172" t="19980" r="34602" b="8450"/>
          <a:stretch/>
        </p:blipFill>
        <p:spPr>
          <a:xfrm>
            <a:off x="1" y="0"/>
            <a:ext cx="12192000" cy="6858000"/>
          </a:xfrm>
          <a:prstGeom prst="rect">
            <a:avLst/>
          </a:prstGeom>
        </p:spPr>
      </p:pic>
      <p:sp>
        <p:nvSpPr>
          <p:cNvPr id="2" name="Text Placeholder 24">
            <a:extLst>
              <a:ext uri="{FF2B5EF4-FFF2-40B4-BE49-F238E27FC236}">
                <a16:creationId xmlns:a16="http://schemas.microsoft.com/office/drawing/2014/main" id="{DEB0CD34-A88A-B5A5-ED3B-8A0BBA258316}"/>
              </a:ext>
            </a:extLst>
          </p:cNvPr>
          <p:cNvSpPr>
            <a:spLocks noGrp="1"/>
          </p:cNvSpPr>
          <p:nvPr>
            <p:ph type="body" sz="quarter" idx="23" hasCustomPrompt="1"/>
          </p:nvPr>
        </p:nvSpPr>
        <p:spPr>
          <a:xfrm>
            <a:off x="635035" y="647230"/>
            <a:ext cx="2891804" cy="673569"/>
          </a:xfrm>
          <a:prstGeom prst="rect">
            <a:avLst/>
          </a:prstGeom>
        </p:spPr>
        <p:txBody>
          <a:bodyPr>
            <a:noAutofit/>
          </a:bodyPr>
          <a:lstStyle>
            <a:lvl1pPr marL="0" indent="0">
              <a:buNone/>
              <a:defRPr sz="3600" b="1" i="0">
                <a:solidFill>
                  <a:schemeClr val="accent4"/>
                </a:solidFill>
                <a:latin typeface="Segoe UI Semibold" panose="020B0502040204020203" pitchFamily="34" charset="0"/>
                <a:cs typeface="Segoe UI Semibold" panose="020B0502040204020203" pitchFamily="34" charset="0"/>
              </a:defRPr>
            </a:lvl1pPr>
          </a:lstStyle>
          <a:p>
            <a:pPr lvl="0"/>
            <a:r>
              <a:rPr lang="en-US"/>
              <a:t>Page title</a:t>
            </a:r>
          </a:p>
        </p:txBody>
      </p:sp>
      <p:sp>
        <p:nvSpPr>
          <p:cNvPr id="4" name="Text Placeholder 24">
            <a:extLst>
              <a:ext uri="{FF2B5EF4-FFF2-40B4-BE49-F238E27FC236}">
                <a16:creationId xmlns:a16="http://schemas.microsoft.com/office/drawing/2014/main" id="{55CF8E1D-F377-D750-E8A3-79FDF69C4788}"/>
              </a:ext>
            </a:extLst>
          </p:cNvPr>
          <p:cNvSpPr>
            <a:spLocks noGrp="1"/>
          </p:cNvSpPr>
          <p:nvPr>
            <p:ph type="body" sz="quarter" idx="24" hasCustomPrompt="1"/>
          </p:nvPr>
        </p:nvSpPr>
        <p:spPr>
          <a:xfrm>
            <a:off x="635035" y="1850760"/>
            <a:ext cx="2891804" cy="2802883"/>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ellamco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redolar</a:t>
            </a:r>
            <a:r>
              <a:rPr lang="en-US"/>
              <a:t>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Excepterur</a:t>
            </a:r>
            <a:r>
              <a:rPr lang="en-US"/>
              <a:t> </a:t>
            </a:r>
            <a:r>
              <a:rPr lang="en-US" err="1"/>
              <a:t>sint</a:t>
            </a:r>
            <a:r>
              <a:rPr lang="en-US"/>
              <a:t> </a:t>
            </a:r>
            <a:r>
              <a:rPr lang="en-US" err="1"/>
              <a:t>occae</a:t>
            </a:r>
            <a:endParaRPr lang="en-US"/>
          </a:p>
        </p:txBody>
      </p:sp>
      <p:sp>
        <p:nvSpPr>
          <p:cNvPr id="7" name="Text Placeholder 24">
            <a:extLst>
              <a:ext uri="{FF2B5EF4-FFF2-40B4-BE49-F238E27FC236}">
                <a16:creationId xmlns:a16="http://schemas.microsoft.com/office/drawing/2014/main" id="{2F830C6E-4818-AF35-4FDB-317D80547589}"/>
              </a:ext>
            </a:extLst>
          </p:cNvPr>
          <p:cNvSpPr>
            <a:spLocks noGrp="1"/>
          </p:cNvSpPr>
          <p:nvPr>
            <p:ph type="body" sz="quarter" idx="27" hasCustomPrompt="1"/>
          </p:nvPr>
        </p:nvSpPr>
        <p:spPr>
          <a:xfrm>
            <a:off x="635035" y="4856780"/>
            <a:ext cx="2891804"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8" name="Picture Placeholder 6">
            <a:extLst>
              <a:ext uri="{FF2B5EF4-FFF2-40B4-BE49-F238E27FC236}">
                <a16:creationId xmlns:a16="http://schemas.microsoft.com/office/drawing/2014/main" id="{EDA506F2-2F2A-C166-05E7-C67196F6461B}"/>
              </a:ext>
            </a:extLst>
          </p:cNvPr>
          <p:cNvSpPr>
            <a:spLocks noGrp="1"/>
          </p:cNvSpPr>
          <p:nvPr>
            <p:ph type="pic" sz="quarter" idx="28"/>
          </p:nvPr>
        </p:nvSpPr>
        <p:spPr>
          <a:xfrm>
            <a:off x="4485602" y="647229"/>
            <a:ext cx="6747635" cy="5426311"/>
          </a:xfrm>
          <a:prstGeom prst="rect">
            <a:avLst/>
          </a:prstGeom>
          <a:solidFill>
            <a:schemeClr val="accent6"/>
          </a:solidFill>
        </p:spPr>
        <p:txBody>
          <a:bodyPr/>
          <a:lstStyle>
            <a:lvl1pPr marL="0" indent="0">
              <a:buNone/>
              <a:defRPr/>
            </a:lvl1pPr>
          </a:lstStyle>
          <a:p>
            <a:endParaRPr lang="en-US"/>
          </a:p>
        </p:txBody>
      </p:sp>
      <p:sp>
        <p:nvSpPr>
          <p:cNvPr id="9" name="Footer Placeholder 8">
            <a:extLst>
              <a:ext uri="{FF2B5EF4-FFF2-40B4-BE49-F238E27FC236}">
                <a16:creationId xmlns:a16="http://schemas.microsoft.com/office/drawing/2014/main" id="{67BAF9C5-3FE2-E766-01D1-F9AD70EF6540}"/>
              </a:ext>
            </a:extLst>
          </p:cNvPr>
          <p:cNvSpPr>
            <a:spLocks noGrp="1"/>
          </p:cNvSpPr>
          <p:nvPr>
            <p:ph type="ftr" sz="quarter" idx="29"/>
          </p:nvPr>
        </p:nvSpPr>
        <p:spPr/>
        <p:txBody>
          <a:bodyPr/>
          <a:lstStyle/>
          <a:p>
            <a:r>
              <a:rPr lang="en-US"/>
              <a:t>Microsoft Fabric / Section title</a:t>
            </a:r>
          </a:p>
        </p:txBody>
      </p:sp>
      <p:sp>
        <p:nvSpPr>
          <p:cNvPr id="10" name="Slide Number Placeholder 9">
            <a:extLst>
              <a:ext uri="{FF2B5EF4-FFF2-40B4-BE49-F238E27FC236}">
                <a16:creationId xmlns:a16="http://schemas.microsoft.com/office/drawing/2014/main" id="{5F4A6D91-6E73-1FB7-62EB-F84559247ED5}"/>
              </a:ext>
            </a:extLst>
          </p:cNvPr>
          <p:cNvSpPr>
            <a:spLocks noGrp="1"/>
          </p:cNvSpPr>
          <p:nvPr>
            <p:ph type="sldNum" sz="quarter" idx="30"/>
          </p:nvPr>
        </p:nvSpPr>
        <p:spPr/>
        <p:txBody>
          <a:bodyPr/>
          <a:lstStyle/>
          <a:p>
            <a:fld id="{B1356FBF-028C-F74E-A7B4-9B8ED246DD1B}" type="slidenum">
              <a:rPr lang="en-US" smtClean="0"/>
              <a:pPr/>
              <a:t>‹#›</a:t>
            </a:fld>
            <a:endParaRPr lang="en-US"/>
          </a:p>
        </p:txBody>
      </p:sp>
    </p:spTree>
    <p:extLst>
      <p:ext uri="{BB962C8B-B14F-4D97-AF65-F5344CB8AC3E}">
        <p14:creationId xmlns:p14="http://schemas.microsoft.com/office/powerpoint/2010/main" val="37112843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Next steps w/ arrow icons slide">
    <p:bg>
      <p:bgPr>
        <a:solidFill>
          <a:schemeClr val="bg1"/>
        </a:solidFill>
        <a:effectLst/>
      </p:bgPr>
    </p:bg>
    <p:spTree>
      <p:nvGrpSpPr>
        <p:cNvPr id="1" name=""/>
        <p:cNvGrpSpPr/>
        <p:nvPr/>
      </p:nvGrpSpPr>
      <p:grpSpPr>
        <a:xfrm>
          <a:off x="0" y="0"/>
          <a:ext cx="0" cy="0"/>
          <a:chOff x="0" y="0"/>
          <a:chExt cx="0" cy="0"/>
        </a:xfrm>
      </p:grpSpPr>
      <p:sp>
        <p:nvSpPr>
          <p:cNvPr id="3" name="Text Placeholder 24">
            <a:extLst>
              <a:ext uri="{FF2B5EF4-FFF2-40B4-BE49-F238E27FC236}">
                <a16:creationId xmlns:a16="http://schemas.microsoft.com/office/drawing/2014/main" id="{647AB30B-6B25-9C52-DD55-EA230F82E220}"/>
              </a:ext>
            </a:extLst>
          </p:cNvPr>
          <p:cNvSpPr>
            <a:spLocks noGrp="1"/>
          </p:cNvSpPr>
          <p:nvPr>
            <p:ph type="body" sz="quarter" idx="23" hasCustomPrompt="1"/>
          </p:nvPr>
        </p:nvSpPr>
        <p:spPr>
          <a:xfrm>
            <a:off x="635034" y="647231"/>
            <a:ext cx="9495665" cy="55811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Next steps</a:t>
            </a:r>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1417965"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1417965"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13" name="Group 12">
            <a:extLst>
              <a:ext uri="{FF2B5EF4-FFF2-40B4-BE49-F238E27FC236}">
                <a16:creationId xmlns:a16="http://schemas.microsoft.com/office/drawing/2014/main" id="{647F72CD-F26D-2F79-4831-48E14F0DF83E}"/>
              </a:ext>
            </a:extLst>
          </p:cNvPr>
          <p:cNvGrpSpPr/>
          <p:nvPr userDrawn="1"/>
        </p:nvGrpSpPr>
        <p:grpSpPr>
          <a:xfrm>
            <a:off x="662745" y="1892710"/>
            <a:ext cx="593889" cy="593889"/>
            <a:chOff x="635035" y="1892710"/>
            <a:chExt cx="593889" cy="593889"/>
          </a:xfrm>
        </p:grpSpPr>
        <p:sp>
          <p:nvSpPr>
            <p:cNvPr id="2" name="Oval 1">
              <a:extLst>
                <a:ext uri="{FF2B5EF4-FFF2-40B4-BE49-F238E27FC236}">
                  <a16:creationId xmlns:a16="http://schemas.microsoft.com/office/drawing/2014/main" id="{D991BD81-BC2D-10FF-E174-E99151F13F0D}"/>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title="Icon of an arrow">
              <a:extLst>
                <a:ext uri="{FF2B5EF4-FFF2-40B4-BE49-F238E27FC236}">
                  <a16:creationId xmlns:a16="http://schemas.microsoft.com/office/drawing/2014/main" id="{361CCD75-AC1D-BEA5-2D74-D0F09C99BA55}"/>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1417965"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1417965"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37" name="Group 36">
            <a:extLst>
              <a:ext uri="{FF2B5EF4-FFF2-40B4-BE49-F238E27FC236}">
                <a16:creationId xmlns:a16="http://schemas.microsoft.com/office/drawing/2014/main" id="{7F5A0C2A-6775-0BF5-3AAD-2716CDF8E4F2}"/>
              </a:ext>
            </a:extLst>
          </p:cNvPr>
          <p:cNvGrpSpPr/>
          <p:nvPr userDrawn="1"/>
        </p:nvGrpSpPr>
        <p:grpSpPr>
          <a:xfrm>
            <a:off x="662745" y="3220063"/>
            <a:ext cx="593889" cy="593889"/>
            <a:chOff x="635035" y="1892710"/>
            <a:chExt cx="593889" cy="593889"/>
          </a:xfrm>
        </p:grpSpPr>
        <p:sp>
          <p:nvSpPr>
            <p:cNvPr id="38" name="Oval 37">
              <a:extLst>
                <a:ext uri="{FF2B5EF4-FFF2-40B4-BE49-F238E27FC236}">
                  <a16:creationId xmlns:a16="http://schemas.microsoft.com/office/drawing/2014/main" id="{9BB1551E-5B3E-869A-6135-AE7A22CC015A}"/>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arrow" title="Icon of an arrow">
              <a:extLst>
                <a:ext uri="{FF2B5EF4-FFF2-40B4-BE49-F238E27FC236}">
                  <a16:creationId xmlns:a16="http://schemas.microsoft.com/office/drawing/2014/main" id="{11CE23D0-2807-CC93-13B7-2E44B0535A22}"/>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458051"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458051"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62" name="Group 61">
            <a:extLst>
              <a:ext uri="{FF2B5EF4-FFF2-40B4-BE49-F238E27FC236}">
                <a16:creationId xmlns:a16="http://schemas.microsoft.com/office/drawing/2014/main" id="{9A11D86D-7DD8-30EC-FD96-ADE4F8D0C3CA}"/>
              </a:ext>
            </a:extLst>
          </p:cNvPr>
          <p:cNvGrpSpPr/>
          <p:nvPr userDrawn="1"/>
        </p:nvGrpSpPr>
        <p:grpSpPr>
          <a:xfrm>
            <a:off x="5702831" y="1892710"/>
            <a:ext cx="593889" cy="593889"/>
            <a:chOff x="635035" y="1892710"/>
            <a:chExt cx="593889" cy="593889"/>
          </a:xfrm>
        </p:grpSpPr>
        <p:sp>
          <p:nvSpPr>
            <p:cNvPr id="63" name="Oval 62">
              <a:extLst>
                <a:ext uri="{FF2B5EF4-FFF2-40B4-BE49-F238E27FC236}">
                  <a16:creationId xmlns:a16="http://schemas.microsoft.com/office/drawing/2014/main" id="{FF3478D9-FB39-1DA5-3C24-3D9811940F23}"/>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arrow" title="Icon of an arrow">
              <a:extLst>
                <a:ext uri="{FF2B5EF4-FFF2-40B4-BE49-F238E27FC236}">
                  <a16:creationId xmlns:a16="http://schemas.microsoft.com/office/drawing/2014/main" id="{2313CFE3-A958-C020-B398-C9B631F395E1}"/>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458051"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458051"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grpSp>
        <p:nvGrpSpPr>
          <p:cNvPr id="67" name="Group 66">
            <a:extLst>
              <a:ext uri="{FF2B5EF4-FFF2-40B4-BE49-F238E27FC236}">
                <a16:creationId xmlns:a16="http://schemas.microsoft.com/office/drawing/2014/main" id="{9843E6D1-B68C-E70A-E80D-79F18CC865C4}"/>
              </a:ext>
            </a:extLst>
          </p:cNvPr>
          <p:cNvGrpSpPr/>
          <p:nvPr userDrawn="1"/>
        </p:nvGrpSpPr>
        <p:grpSpPr>
          <a:xfrm>
            <a:off x="5702831" y="3220063"/>
            <a:ext cx="593889" cy="593889"/>
            <a:chOff x="635035" y="1892710"/>
            <a:chExt cx="593889" cy="593889"/>
          </a:xfrm>
        </p:grpSpPr>
        <p:sp>
          <p:nvSpPr>
            <p:cNvPr id="68" name="Oval 67">
              <a:extLst>
                <a:ext uri="{FF2B5EF4-FFF2-40B4-BE49-F238E27FC236}">
                  <a16:creationId xmlns:a16="http://schemas.microsoft.com/office/drawing/2014/main" id="{37FB65EC-6C01-B60C-3A3E-9488DDC82D69}"/>
                </a:ext>
              </a:extLst>
            </p:cNvPr>
            <p:cNvSpPr/>
            <p:nvPr userDrawn="1"/>
          </p:nvSpPr>
          <p:spPr>
            <a:xfrm>
              <a:off x="63503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arrow" title="Icon of an arrow">
              <a:extLst>
                <a:ext uri="{FF2B5EF4-FFF2-40B4-BE49-F238E27FC236}">
                  <a16:creationId xmlns:a16="http://schemas.microsoft.com/office/drawing/2014/main" id="{9490300C-4FE0-C9B7-842A-2D2706E2BFEB}"/>
                </a:ext>
              </a:extLst>
            </p:cNvPr>
            <p:cNvSpPr>
              <a:spLocks noChangeAspect="1" noEditPoints="1"/>
            </p:cNvSpPr>
            <p:nvPr userDrawn="1"/>
          </p:nvSpPr>
          <p:spPr bwMode="auto">
            <a:xfrm>
              <a:off x="780890" y="2042471"/>
              <a:ext cx="320948" cy="296159"/>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grpSp>
      <p:sp>
        <p:nvSpPr>
          <p:cNvPr id="70" name="Picture Placeholder 6">
            <a:extLst>
              <a:ext uri="{FF2B5EF4-FFF2-40B4-BE49-F238E27FC236}">
                <a16:creationId xmlns:a16="http://schemas.microsoft.com/office/drawing/2014/main" id="{A5AA30C4-BCC6-34A2-57E3-D000ED43D5DF}"/>
              </a:ext>
            </a:extLst>
          </p:cNvPr>
          <p:cNvSpPr>
            <a:spLocks noGrp="1"/>
          </p:cNvSpPr>
          <p:nvPr>
            <p:ph type="pic" sz="quarter" idx="35"/>
          </p:nvPr>
        </p:nvSpPr>
        <p:spPr>
          <a:xfrm>
            <a:off x="0" y="4644675"/>
            <a:ext cx="12192000" cy="2213325"/>
          </a:xfrm>
          <a:prstGeom prst="rect">
            <a:avLst/>
          </a:prstGeom>
          <a:solidFill>
            <a:schemeClr val="accent3"/>
          </a:solidFill>
        </p:spPr>
        <p:txBody>
          <a:bodyPr/>
          <a:lstStyle>
            <a:lvl1pPr marL="0" indent="0">
              <a:buNone/>
              <a:defRPr/>
            </a:lvl1pPr>
          </a:lstStyle>
          <a:p>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Tree>
    <p:extLst>
      <p:ext uri="{BB962C8B-B14F-4D97-AF65-F5344CB8AC3E}">
        <p14:creationId xmlns:p14="http://schemas.microsoft.com/office/powerpoint/2010/main" val="24892792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Next steps w/ no icons slide">
    <p:bg>
      <p:bgPr>
        <a:solidFill>
          <a:schemeClr val="bg1"/>
        </a:solidFill>
        <a:effectLst/>
      </p:bgPr>
    </p:bg>
    <p:spTree>
      <p:nvGrpSpPr>
        <p:cNvPr id="1" name=""/>
        <p:cNvGrpSpPr/>
        <p:nvPr/>
      </p:nvGrpSpPr>
      <p:grpSpPr>
        <a:xfrm>
          <a:off x="0" y="0"/>
          <a:ext cx="0" cy="0"/>
          <a:chOff x="0" y="0"/>
          <a:chExt cx="0" cy="0"/>
        </a:xfrm>
      </p:grpSpPr>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1417965"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1417965"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Oval 1">
            <a:extLst>
              <a:ext uri="{FF2B5EF4-FFF2-40B4-BE49-F238E27FC236}">
                <a16:creationId xmlns:a16="http://schemas.microsoft.com/office/drawing/2014/main" id="{D991BD81-BC2D-10FF-E174-E99151F13F0D}"/>
              </a:ext>
            </a:extLst>
          </p:cNvPr>
          <p:cNvSpPr/>
          <p:nvPr userDrawn="1"/>
        </p:nvSpPr>
        <p:spPr>
          <a:xfrm>
            <a:off x="662745"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1417965"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1417965"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38" name="Oval 37">
            <a:extLst>
              <a:ext uri="{FF2B5EF4-FFF2-40B4-BE49-F238E27FC236}">
                <a16:creationId xmlns:a16="http://schemas.microsoft.com/office/drawing/2014/main" id="{9BB1551E-5B3E-869A-6135-AE7A22CC015A}"/>
              </a:ext>
            </a:extLst>
          </p:cNvPr>
          <p:cNvSpPr/>
          <p:nvPr userDrawn="1"/>
        </p:nvSpPr>
        <p:spPr>
          <a:xfrm>
            <a:off x="662745" y="3220063"/>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458051" y="1801270"/>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458051" y="2611723"/>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3" name="Oval 62">
            <a:extLst>
              <a:ext uri="{FF2B5EF4-FFF2-40B4-BE49-F238E27FC236}">
                <a16:creationId xmlns:a16="http://schemas.microsoft.com/office/drawing/2014/main" id="{FF3478D9-FB39-1DA5-3C24-3D9811940F23}"/>
              </a:ext>
            </a:extLst>
          </p:cNvPr>
          <p:cNvSpPr/>
          <p:nvPr userDrawn="1"/>
        </p:nvSpPr>
        <p:spPr>
          <a:xfrm>
            <a:off x="5702831" y="1892710"/>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458051" y="3128623"/>
            <a:ext cx="3672648"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458051" y="3939076"/>
            <a:ext cx="3672648"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8" name="Oval 67">
            <a:extLst>
              <a:ext uri="{FF2B5EF4-FFF2-40B4-BE49-F238E27FC236}">
                <a16:creationId xmlns:a16="http://schemas.microsoft.com/office/drawing/2014/main" id="{37FB65EC-6C01-B60C-3A3E-9488DDC82D69}"/>
              </a:ext>
            </a:extLst>
          </p:cNvPr>
          <p:cNvSpPr/>
          <p:nvPr userDrawn="1"/>
        </p:nvSpPr>
        <p:spPr>
          <a:xfrm>
            <a:off x="5702831" y="3220063"/>
            <a:ext cx="593889" cy="5938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Picture Placeholder 6">
            <a:extLst>
              <a:ext uri="{FF2B5EF4-FFF2-40B4-BE49-F238E27FC236}">
                <a16:creationId xmlns:a16="http://schemas.microsoft.com/office/drawing/2014/main" id="{A5AA30C4-BCC6-34A2-57E3-D000ED43D5DF}"/>
              </a:ext>
            </a:extLst>
          </p:cNvPr>
          <p:cNvSpPr>
            <a:spLocks noGrp="1"/>
          </p:cNvSpPr>
          <p:nvPr>
            <p:ph type="pic" sz="quarter" idx="35"/>
          </p:nvPr>
        </p:nvSpPr>
        <p:spPr>
          <a:xfrm>
            <a:off x="0" y="4644675"/>
            <a:ext cx="12192000" cy="2213325"/>
          </a:xfrm>
          <a:prstGeom prst="rect">
            <a:avLst/>
          </a:prstGeom>
          <a:solidFill>
            <a:schemeClr val="accent3"/>
          </a:solidFill>
        </p:spPr>
        <p:txBody>
          <a:bodyPr/>
          <a:lstStyle>
            <a:lvl1pPr marL="0" indent="0">
              <a:buNone/>
              <a:defRPr/>
            </a:lvl1pPr>
          </a:lstStyle>
          <a:p>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BAE9C7F4-0CD6-2B48-A6E4-242D4489F9BD}"/>
              </a:ext>
            </a:extLst>
          </p:cNvPr>
          <p:cNvSpPr>
            <a:spLocks noGrp="1"/>
          </p:cNvSpPr>
          <p:nvPr>
            <p:ph type="body" sz="quarter" idx="23" hasCustomPrompt="1"/>
          </p:nvPr>
        </p:nvSpPr>
        <p:spPr>
          <a:xfrm>
            <a:off x="635034" y="647231"/>
            <a:ext cx="9495665" cy="55811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Next steps</a:t>
            </a:r>
          </a:p>
        </p:txBody>
      </p:sp>
    </p:spTree>
    <p:extLst>
      <p:ext uri="{BB962C8B-B14F-4D97-AF65-F5344CB8AC3E}">
        <p14:creationId xmlns:p14="http://schemas.microsoft.com/office/powerpoint/2010/main" val="1449265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con List Slide">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3C849A-49C3-A874-DC36-4C268B37F7F0}"/>
              </a:ext>
            </a:extLst>
          </p:cNvPr>
          <p:cNvSpPr/>
          <p:nvPr userDrawn="1"/>
        </p:nvSpPr>
        <p:spPr>
          <a:xfrm>
            <a:off x="0" y="0"/>
            <a:ext cx="4648200"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24">
            <a:extLst>
              <a:ext uri="{FF2B5EF4-FFF2-40B4-BE49-F238E27FC236}">
                <a16:creationId xmlns:a16="http://schemas.microsoft.com/office/drawing/2014/main" id="{61393929-3876-7075-DBB0-3529420A50A0}"/>
              </a:ext>
            </a:extLst>
          </p:cNvPr>
          <p:cNvSpPr>
            <a:spLocks noGrp="1"/>
          </p:cNvSpPr>
          <p:nvPr>
            <p:ph type="body" sz="quarter" idx="24" hasCustomPrompt="1"/>
          </p:nvPr>
        </p:nvSpPr>
        <p:spPr>
          <a:xfrm>
            <a:off x="6639648" y="3427061"/>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17" name="Text Placeholder 24">
            <a:extLst>
              <a:ext uri="{FF2B5EF4-FFF2-40B4-BE49-F238E27FC236}">
                <a16:creationId xmlns:a16="http://schemas.microsoft.com/office/drawing/2014/main" id="{C0401A82-7B82-4288-EBCA-1F0D7C80F5CE}"/>
              </a:ext>
            </a:extLst>
          </p:cNvPr>
          <p:cNvSpPr>
            <a:spLocks noGrp="1"/>
          </p:cNvSpPr>
          <p:nvPr>
            <p:ph type="body" sz="quarter" idx="27" hasCustomPrompt="1"/>
          </p:nvPr>
        </p:nvSpPr>
        <p:spPr>
          <a:xfrm>
            <a:off x="6639648" y="4237514"/>
            <a:ext cx="4218852"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2" name="Oval 1">
            <a:extLst>
              <a:ext uri="{FF2B5EF4-FFF2-40B4-BE49-F238E27FC236}">
                <a16:creationId xmlns:a16="http://schemas.microsoft.com/office/drawing/2014/main" id="{D991BD81-BC2D-10FF-E174-E99151F13F0D}"/>
              </a:ext>
            </a:extLst>
          </p:cNvPr>
          <p:cNvSpPr/>
          <p:nvPr userDrawn="1"/>
        </p:nvSpPr>
        <p:spPr>
          <a:xfrm>
            <a:off x="5471348" y="3393377"/>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4">
            <a:extLst>
              <a:ext uri="{FF2B5EF4-FFF2-40B4-BE49-F238E27FC236}">
                <a16:creationId xmlns:a16="http://schemas.microsoft.com/office/drawing/2014/main" id="{5BC16637-3DC2-093E-ED78-9E326F16B5BC}"/>
              </a:ext>
            </a:extLst>
          </p:cNvPr>
          <p:cNvSpPr>
            <a:spLocks noGrp="1"/>
          </p:cNvSpPr>
          <p:nvPr>
            <p:ph type="body" sz="quarter" idx="29" hasCustomPrompt="1"/>
          </p:nvPr>
        </p:nvSpPr>
        <p:spPr>
          <a:xfrm>
            <a:off x="6639648" y="4754414"/>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36" name="Text Placeholder 24">
            <a:extLst>
              <a:ext uri="{FF2B5EF4-FFF2-40B4-BE49-F238E27FC236}">
                <a16:creationId xmlns:a16="http://schemas.microsoft.com/office/drawing/2014/main" id="{E7512EE7-80FF-7215-72A9-E9A34189C407}"/>
              </a:ext>
            </a:extLst>
          </p:cNvPr>
          <p:cNvSpPr>
            <a:spLocks noGrp="1"/>
          </p:cNvSpPr>
          <p:nvPr>
            <p:ph type="body" sz="quarter" idx="30" hasCustomPrompt="1"/>
          </p:nvPr>
        </p:nvSpPr>
        <p:spPr>
          <a:xfrm>
            <a:off x="6639648" y="5537201"/>
            <a:ext cx="4218852" cy="282230"/>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38" name="Oval 37">
            <a:extLst>
              <a:ext uri="{FF2B5EF4-FFF2-40B4-BE49-F238E27FC236}">
                <a16:creationId xmlns:a16="http://schemas.microsoft.com/office/drawing/2014/main" id="{9BB1551E-5B3E-869A-6135-AE7A22CC015A}"/>
              </a:ext>
            </a:extLst>
          </p:cNvPr>
          <p:cNvSpPr/>
          <p:nvPr userDrawn="1"/>
        </p:nvSpPr>
        <p:spPr>
          <a:xfrm>
            <a:off x="5471348" y="4720730"/>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 Placeholder 24">
            <a:extLst>
              <a:ext uri="{FF2B5EF4-FFF2-40B4-BE49-F238E27FC236}">
                <a16:creationId xmlns:a16="http://schemas.microsoft.com/office/drawing/2014/main" id="{CC58FE4C-0CF5-19B7-6C33-9C78DEEDDA7C}"/>
              </a:ext>
            </a:extLst>
          </p:cNvPr>
          <p:cNvSpPr>
            <a:spLocks noGrp="1"/>
          </p:cNvSpPr>
          <p:nvPr>
            <p:ph type="body" sz="quarter" idx="31" hasCustomPrompt="1"/>
          </p:nvPr>
        </p:nvSpPr>
        <p:spPr>
          <a:xfrm>
            <a:off x="6639648" y="735408"/>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1" name="Text Placeholder 24">
            <a:extLst>
              <a:ext uri="{FF2B5EF4-FFF2-40B4-BE49-F238E27FC236}">
                <a16:creationId xmlns:a16="http://schemas.microsoft.com/office/drawing/2014/main" id="{489D481E-CF83-F3BA-0DC5-78E3AA7F3821}"/>
              </a:ext>
            </a:extLst>
          </p:cNvPr>
          <p:cNvSpPr>
            <a:spLocks noGrp="1"/>
          </p:cNvSpPr>
          <p:nvPr>
            <p:ph type="body" sz="quarter" idx="32" hasCustomPrompt="1"/>
          </p:nvPr>
        </p:nvSpPr>
        <p:spPr>
          <a:xfrm>
            <a:off x="6639648" y="1545861"/>
            <a:ext cx="4218852" cy="280432"/>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3" name="Oval 62">
            <a:extLst>
              <a:ext uri="{FF2B5EF4-FFF2-40B4-BE49-F238E27FC236}">
                <a16:creationId xmlns:a16="http://schemas.microsoft.com/office/drawing/2014/main" id="{FF3478D9-FB39-1DA5-3C24-3D9811940F23}"/>
              </a:ext>
            </a:extLst>
          </p:cNvPr>
          <p:cNvSpPr/>
          <p:nvPr userDrawn="1"/>
        </p:nvSpPr>
        <p:spPr>
          <a:xfrm>
            <a:off x="5480251" y="738671"/>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 Placeholder 24">
            <a:extLst>
              <a:ext uri="{FF2B5EF4-FFF2-40B4-BE49-F238E27FC236}">
                <a16:creationId xmlns:a16="http://schemas.microsoft.com/office/drawing/2014/main" id="{0F65F7C1-8345-4E14-FA55-602499AB13DB}"/>
              </a:ext>
            </a:extLst>
          </p:cNvPr>
          <p:cNvSpPr>
            <a:spLocks noGrp="1"/>
          </p:cNvSpPr>
          <p:nvPr>
            <p:ph type="body" sz="quarter" idx="33" hasCustomPrompt="1"/>
          </p:nvPr>
        </p:nvSpPr>
        <p:spPr>
          <a:xfrm>
            <a:off x="6639648" y="2094169"/>
            <a:ext cx="4218852" cy="685329"/>
          </a:xfrm>
          <a:prstGeom prst="rect">
            <a:avLst/>
          </a:prstGeom>
        </p:spPr>
        <p:txBody>
          <a:bodyPr>
            <a:noAutofit/>
          </a:bodyPr>
          <a:lstStyle>
            <a:lvl1pPr marL="0" indent="0">
              <a:lnSpc>
                <a:spcPct val="100000"/>
              </a:lnSpc>
              <a:buFontTx/>
              <a:buNone/>
              <a:defRPr sz="1400" b="0" i="0">
                <a:solidFill>
                  <a:schemeClr val="tx1"/>
                </a:solidFill>
                <a:latin typeface="Segoe UI" panose="020B0502040204020203" pitchFamily="34" charset="0"/>
                <a:cs typeface="Segoe UI" panose="020B0502040204020203" pitchFamily="34" charset="0"/>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a:t>
            </a:r>
          </a:p>
        </p:txBody>
      </p:sp>
      <p:sp>
        <p:nvSpPr>
          <p:cNvPr id="66" name="Text Placeholder 24">
            <a:extLst>
              <a:ext uri="{FF2B5EF4-FFF2-40B4-BE49-F238E27FC236}">
                <a16:creationId xmlns:a16="http://schemas.microsoft.com/office/drawing/2014/main" id="{5721C4C8-F297-F5D8-6089-68C9CE1AA59A}"/>
              </a:ext>
            </a:extLst>
          </p:cNvPr>
          <p:cNvSpPr>
            <a:spLocks noGrp="1"/>
          </p:cNvSpPr>
          <p:nvPr>
            <p:ph type="body" sz="quarter" idx="34" hasCustomPrompt="1"/>
          </p:nvPr>
        </p:nvSpPr>
        <p:spPr>
          <a:xfrm>
            <a:off x="6639648" y="2904622"/>
            <a:ext cx="4218852" cy="254563"/>
          </a:xfrm>
          <a:prstGeom prst="rect">
            <a:avLst/>
          </a:prstGeom>
        </p:spPr>
        <p:txBody>
          <a:bodyPr>
            <a:noAutofit/>
          </a:bodyPr>
          <a:lstStyle>
            <a:lvl1pPr marL="0" indent="0">
              <a:buNone/>
              <a:defRPr sz="1400" b="0" i="0">
                <a:solidFill>
                  <a:schemeClr val="accent4"/>
                </a:solidFill>
                <a:latin typeface="Segoe UI" panose="020B0502040204020203" pitchFamily="34" charset="0"/>
                <a:cs typeface="Segoe UI" panose="020B0502040204020203" pitchFamily="34" charset="0"/>
              </a:defRPr>
            </a:lvl1pPr>
          </a:lstStyle>
          <a:p>
            <a:pPr lvl="0"/>
            <a:r>
              <a:rPr lang="en-US"/>
              <a:t>&gt;link to source</a:t>
            </a:r>
          </a:p>
        </p:txBody>
      </p:sp>
      <p:sp>
        <p:nvSpPr>
          <p:cNvPr id="68" name="Oval 67">
            <a:extLst>
              <a:ext uri="{FF2B5EF4-FFF2-40B4-BE49-F238E27FC236}">
                <a16:creationId xmlns:a16="http://schemas.microsoft.com/office/drawing/2014/main" id="{37FB65EC-6C01-B60C-3A3E-9488DDC82D69}"/>
              </a:ext>
            </a:extLst>
          </p:cNvPr>
          <p:cNvSpPr/>
          <p:nvPr userDrawn="1"/>
        </p:nvSpPr>
        <p:spPr>
          <a:xfrm>
            <a:off x="5480251" y="2066024"/>
            <a:ext cx="816470" cy="81647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ooter Placeholder 25">
            <a:extLst>
              <a:ext uri="{FF2B5EF4-FFF2-40B4-BE49-F238E27FC236}">
                <a16:creationId xmlns:a16="http://schemas.microsoft.com/office/drawing/2014/main" id="{8155CD25-AE0B-5F1F-AA06-BCFBEF9FFEA3}"/>
              </a:ext>
            </a:extLst>
          </p:cNvPr>
          <p:cNvSpPr>
            <a:spLocks noGrp="1"/>
          </p:cNvSpPr>
          <p:nvPr>
            <p:ph type="ftr" sz="quarter" idx="25"/>
          </p:nvPr>
        </p:nvSpPr>
        <p:spPr>
          <a:xfrm>
            <a:off x="1007097" y="6311900"/>
            <a:ext cx="2078736" cy="365125"/>
          </a:xfrm>
        </p:spPr>
        <p:txBody>
          <a:bodyPr/>
          <a:lstStyle>
            <a:lvl1pPr>
              <a:defRPr>
                <a:solidFill>
                  <a:schemeClr val="bg1"/>
                </a:solidFill>
              </a:defRPr>
            </a:lvl1pPr>
          </a:lstStyle>
          <a:p>
            <a:r>
              <a:rPr lang="en-US"/>
              <a:t>Microsoft Fabric / Section title</a:t>
            </a:r>
          </a:p>
        </p:txBody>
      </p:sp>
      <p:sp>
        <p:nvSpPr>
          <p:cNvPr id="72" name="Slide Number Placeholder 26">
            <a:extLst>
              <a:ext uri="{FF2B5EF4-FFF2-40B4-BE49-F238E27FC236}">
                <a16:creationId xmlns:a16="http://schemas.microsoft.com/office/drawing/2014/main" id="{CE37AFC0-3C55-9058-D569-D055B7BA3CF3}"/>
              </a:ext>
            </a:extLst>
          </p:cNvPr>
          <p:cNvSpPr>
            <a:spLocks noGrp="1"/>
          </p:cNvSpPr>
          <p:nvPr>
            <p:ph type="sldNum" sz="quarter" idx="26"/>
          </p:nvPr>
        </p:nvSpPr>
        <p:spPr>
          <a:xfrm>
            <a:off x="607809" y="6311900"/>
            <a:ext cx="399288" cy="365125"/>
          </a:xfrm>
        </p:spPr>
        <p:txBody>
          <a:bodyPr/>
          <a:lstStyle>
            <a:lvl1pPr>
              <a:defRPr>
                <a:solidFill>
                  <a:schemeClr val="bg1"/>
                </a:solidFill>
              </a:defRPr>
            </a:lvl1pPr>
          </a:lstStyle>
          <a:p>
            <a:fld id="{B1356FBF-028C-F74E-A7B4-9B8ED246DD1B}" type="slidenum">
              <a:rPr lang="en-US" smtClean="0"/>
              <a:pPr/>
              <a:t>‹#›</a:t>
            </a:fld>
            <a:endParaRPr lang="en-US"/>
          </a:p>
        </p:txBody>
      </p:sp>
      <p:sp>
        <p:nvSpPr>
          <p:cNvPr id="5" name="Text Placeholder 24">
            <a:extLst>
              <a:ext uri="{FF2B5EF4-FFF2-40B4-BE49-F238E27FC236}">
                <a16:creationId xmlns:a16="http://schemas.microsoft.com/office/drawing/2014/main" id="{BAE9C7F4-0CD6-2B48-A6E4-242D4489F9BD}"/>
              </a:ext>
            </a:extLst>
          </p:cNvPr>
          <p:cNvSpPr>
            <a:spLocks noGrp="1"/>
          </p:cNvSpPr>
          <p:nvPr>
            <p:ph type="body" sz="quarter" idx="23" hasCustomPrompt="1"/>
          </p:nvPr>
        </p:nvSpPr>
        <p:spPr>
          <a:xfrm>
            <a:off x="635035" y="647231"/>
            <a:ext cx="3314666" cy="558114"/>
          </a:xfrm>
          <a:prstGeom prst="rect">
            <a:avLst/>
          </a:prstGeom>
        </p:spPr>
        <p:txBody>
          <a:bodyPr>
            <a:noAutofit/>
          </a:bodyPr>
          <a:lstStyle>
            <a:lvl1pPr marL="0" indent="0">
              <a:buNone/>
              <a:defRPr sz="3600" b="1" i="0">
                <a:solidFill>
                  <a:schemeClr val="bg1"/>
                </a:solidFill>
                <a:latin typeface="Segoe UI Semibold" panose="020B0502040204020203" pitchFamily="34" charset="0"/>
                <a:cs typeface="Segoe UI Semibold" panose="020B0502040204020203" pitchFamily="34" charset="0"/>
              </a:defRPr>
            </a:lvl1pPr>
          </a:lstStyle>
          <a:p>
            <a:pPr lvl="0"/>
            <a:r>
              <a:rPr lang="en-US"/>
              <a:t>Get started today</a:t>
            </a:r>
          </a:p>
        </p:txBody>
      </p:sp>
    </p:spTree>
    <p:extLst>
      <p:ext uri="{BB962C8B-B14F-4D97-AF65-F5344CB8AC3E}">
        <p14:creationId xmlns:p14="http://schemas.microsoft.com/office/powerpoint/2010/main" val="1836723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endix Slide">
    <p:bg>
      <p:bgPr>
        <a:solidFill>
          <a:schemeClr val="tx2"/>
        </a:solidFill>
        <a:effectLst/>
      </p:bgPr>
    </p:bg>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DCBF74EE-C73A-35DF-577D-87FEEBCB50F8}"/>
              </a:ext>
            </a:extLst>
          </p:cNvPr>
          <p:cNvSpPr>
            <a:spLocks noGrp="1"/>
          </p:cNvSpPr>
          <p:nvPr>
            <p:ph type="title" hasCustomPrompt="1"/>
          </p:nvPr>
        </p:nvSpPr>
        <p:spPr>
          <a:xfrm>
            <a:off x="607810" y="5824018"/>
            <a:ext cx="3532390" cy="527045"/>
          </a:xfrm>
        </p:spPr>
        <p:txBody>
          <a:bodyPr>
            <a:noAutofit/>
          </a:bodyPr>
          <a:lstStyle>
            <a:lvl1pPr algn="l">
              <a:defRPr sz="3600" b="1" i="0">
                <a:solidFill>
                  <a:schemeClr val="bg1"/>
                </a:solidFill>
                <a:latin typeface="Segoe UI Semibold" panose="020B0502040204020203" pitchFamily="34" charset="0"/>
                <a:cs typeface="Segoe UI Semibold" panose="020B0502040204020203" pitchFamily="34" charset="0"/>
              </a:defRPr>
            </a:lvl1pPr>
          </a:lstStyle>
          <a:p>
            <a:r>
              <a:rPr lang="en-US"/>
              <a:t>Appendix</a:t>
            </a:r>
          </a:p>
        </p:txBody>
      </p:sp>
    </p:spTree>
    <p:extLst>
      <p:ext uri="{BB962C8B-B14F-4D97-AF65-F5344CB8AC3E}">
        <p14:creationId xmlns:p14="http://schemas.microsoft.com/office/powerpoint/2010/main" val="705109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 slide">
    <p:bg>
      <p:bgPr>
        <a:solidFill>
          <a:srgbClr val="FDFDFD"/>
        </a:solidFill>
        <a:effectLst/>
      </p:bgPr>
    </p:bg>
    <p:spTree>
      <p:nvGrpSpPr>
        <p:cNvPr id="1" name=""/>
        <p:cNvGrpSpPr/>
        <p:nvPr/>
      </p:nvGrpSpPr>
      <p:grpSpPr>
        <a:xfrm>
          <a:off x="0" y="0"/>
          <a:ext cx="0" cy="0"/>
          <a:chOff x="0" y="0"/>
          <a:chExt cx="0" cy="0"/>
        </a:xfrm>
      </p:grpSpPr>
      <p:sp>
        <p:nvSpPr>
          <p:cNvPr id="20" name="Content Placeholder 96">
            <a:extLst>
              <a:ext uri="{FF2B5EF4-FFF2-40B4-BE49-F238E27FC236}">
                <a16:creationId xmlns:a16="http://schemas.microsoft.com/office/drawing/2014/main" id="{ADAB44E4-3C80-C67C-EF97-F8499CD2156F}"/>
              </a:ext>
            </a:extLst>
          </p:cNvPr>
          <p:cNvSpPr>
            <a:spLocks noGrp="1"/>
          </p:cNvSpPr>
          <p:nvPr>
            <p:ph sz="quarter" idx="21" hasCustomPrompt="1"/>
          </p:nvPr>
        </p:nvSpPr>
        <p:spPr>
          <a:xfrm>
            <a:off x="8582533" y="2446088"/>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06</a:t>
            </a:r>
          </a:p>
        </p:txBody>
      </p:sp>
      <p:sp>
        <p:nvSpPr>
          <p:cNvPr id="22" name="Text Placeholder 102">
            <a:extLst>
              <a:ext uri="{FF2B5EF4-FFF2-40B4-BE49-F238E27FC236}">
                <a16:creationId xmlns:a16="http://schemas.microsoft.com/office/drawing/2014/main" id="{79BB9C92-3336-D58E-A2E3-AB3D76B935A0}"/>
              </a:ext>
            </a:extLst>
          </p:cNvPr>
          <p:cNvSpPr>
            <a:spLocks noGrp="1"/>
          </p:cNvSpPr>
          <p:nvPr>
            <p:ph type="body" sz="quarter" idx="22" hasCustomPrompt="1"/>
          </p:nvPr>
        </p:nvSpPr>
        <p:spPr>
          <a:xfrm>
            <a:off x="8582533" y="2874536"/>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12" name="Content Placeholder 11">
            <a:extLst>
              <a:ext uri="{FF2B5EF4-FFF2-40B4-BE49-F238E27FC236}">
                <a16:creationId xmlns:a16="http://schemas.microsoft.com/office/drawing/2014/main" id="{2EC32F9F-DA05-D8F0-9EF1-06A12FC8083E}"/>
              </a:ext>
            </a:extLst>
          </p:cNvPr>
          <p:cNvSpPr>
            <a:spLocks noGrp="1"/>
          </p:cNvSpPr>
          <p:nvPr>
            <p:ph sz="quarter" idx="24"/>
          </p:nvPr>
        </p:nvSpPr>
        <p:spPr>
          <a:xfrm>
            <a:off x="8645201" y="2799530"/>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27" name="Content Placeholder 96">
            <a:extLst>
              <a:ext uri="{FF2B5EF4-FFF2-40B4-BE49-F238E27FC236}">
                <a16:creationId xmlns:a16="http://schemas.microsoft.com/office/drawing/2014/main" id="{78398FAE-4BD4-A49B-CD17-9D094754DF3C}"/>
              </a:ext>
            </a:extLst>
          </p:cNvPr>
          <p:cNvSpPr>
            <a:spLocks noGrp="1"/>
          </p:cNvSpPr>
          <p:nvPr>
            <p:ph sz="quarter" idx="25" hasCustomPrompt="1"/>
          </p:nvPr>
        </p:nvSpPr>
        <p:spPr>
          <a:xfrm>
            <a:off x="8579714" y="1041234"/>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05</a:t>
            </a:r>
          </a:p>
        </p:txBody>
      </p:sp>
      <p:sp>
        <p:nvSpPr>
          <p:cNvPr id="28" name="Text Placeholder 102">
            <a:extLst>
              <a:ext uri="{FF2B5EF4-FFF2-40B4-BE49-F238E27FC236}">
                <a16:creationId xmlns:a16="http://schemas.microsoft.com/office/drawing/2014/main" id="{01980AB6-0C20-DB72-917E-013E24F0B04A}"/>
              </a:ext>
            </a:extLst>
          </p:cNvPr>
          <p:cNvSpPr>
            <a:spLocks noGrp="1"/>
          </p:cNvSpPr>
          <p:nvPr>
            <p:ph type="body" sz="quarter" idx="26" hasCustomPrompt="1"/>
          </p:nvPr>
        </p:nvSpPr>
        <p:spPr>
          <a:xfrm>
            <a:off x="8579714" y="1469682"/>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5</a:t>
            </a:r>
          </a:p>
        </p:txBody>
      </p:sp>
      <p:sp>
        <p:nvSpPr>
          <p:cNvPr id="29" name="Content Placeholder 11">
            <a:extLst>
              <a:ext uri="{FF2B5EF4-FFF2-40B4-BE49-F238E27FC236}">
                <a16:creationId xmlns:a16="http://schemas.microsoft.com/office/drawing/2014/main" id="{8A342A92-251D-6829-C9EF-8C6E272FDFDA}"/>
              </a:ext>
            </a:extLst>
          </p:cNvPr>
          <p:cNvSpPr>
            <a:spLocks noGrp="1"/>
          </p:cNvSpPr>
          <p:nvPr>
            <p:ph sz="quarter" idx="27"/>
          </p:nvPr>
        </p:nvSpPr>
        <p:spPr>
          <a:xfrm>
            <a:off x="8642382" y="139467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0" name="Content Placeholder 96">
            <a:extLst>
              <a:ext uri="{FF2B5EF4-FFF2-40B4-BE49-F238E27FC236}">
                <a16:creationId xmlns:a16="http://schemas.microsoft.com/office/drawing/2014/main" id="{B5CE9E84-43F2-579D-FB33-880D1BC920E4}"/>
              </a:ext>
            </a:extLst>
          </p:cNvPr>
          <p:cNvSpPr>
            <a:spLocks noGrp="1"/>
          </p:cNvSpPr>
          <p:nvPr>
            <p:ph sz="quarter" idx="28" hasCustomPrompt="1"/>
          </p:nvPr>
        </p:nvSpPr>
        <p:spPr>
          <a:xfrm>
            <a:off x="5573980" y="1041234"/>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01</a:t>
            </a:r>
          </a:p>
        </p:txBody>
      </p:sp>
      <p:sp>
        <p:nvSpPr>
          <p:cNvPr id="31" name="Text Placeholder 102">
            <a:extLst>
              <a:ext uri="{FF2B5EF4-FFF2-40B4-BE49-F238E27FC236}">
                <a16:creationId xmlns:a16="http://schemas.microsoft.com/office/drawing/2014/main" id="{160C76D9-6EF2-5178-36DB-F4A87DDB4019}"/>
              </a:ext>
            </a:extLst>
          </p:cNvPr>
          <p:cNvSpPr>
            <a:spLocks noGrp="1"/>
          </p:cNvSpPr>
          <p:nvPr>
            <p:ph type="body" sz="quarter" idx="29" hasCustomPrompt="1"/>
          </p:nvPr>
        </p:nvSpPr>
        <p:spPr>
          <a:xfrm>
            <a:off x="5573980" y="1469682"/>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1</a:t>
            </a:r>
          </a:p>
        </p:txBody>
      </p:sp>
      <p:sp>
        <p:nvSpPr>
          <p:cNvPr id="32" name="Content Placeholder 11">
            <a:extLst>
              <a:ext uri="{FF2B5EF4-FFF2-40B4-BE49-F238E27FC236}">
                <a16:creationId xmlns:a16="http://schemas.microsoft.com/office/drawing/2014/main" id="{F7B0C2AA-9D35-6437-0660-87323E3B1792}"/>
              </a:ext>
            </a:extLst>
          </p:cNvPr>
          <p:cNvSpPr>
            <a:spLocks noGrp="1"/>
          </p:cNvSpPr>
          <p:nvPr>
            <p:ph sz="quarter" idx="30"/>
          </p:nvPr>
        </p:nvSpPr>
        <p:spPr>
          <a:xfrm>
            <a:off x="5636648" y="139467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3" name="Content Placeholder 96">
            <a:extLst>
              <a:ext uri="{FF2B5EF4-FFF2-40B4-BE49-F238E27FC236}">
                <a16:creationId xmlns:a16="http://schemas.microsoft.com/office/drawing/2014/main" id="{A89423B4-ACAB-A459-E4E9-CAEF8ECE48AD}"/>
              </a:ext>
            </a:extLst>
          </p:cNvPr>
          <p:cNvSpPr>
            <a:spLocks noGrp="1"/>
          </p:cNvSpPr>
          <p:nvPr>
            <p:ph sz="quarter" idx="31" hasCustomPrompt="1"/>
          </p:nvPr>
        </p:nvSpPr>
        <p:spPr>
          <a:xfrm>
            <a:off x="5573980" y="2446088"/>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02</a:t>
            </a:r>
          </a:p>
        </p:txBody>
      </p:sp>
      <p:sp>
        <p:nvSpPr>
          <p:cNvPr id="34" name="Text Placeholder 102">
            <a:extLst>
              <a:ext uri="{FF2B5EF4-FFF2-40B4-BE49-F238E27FC236}">
                <a16:creationId xmlns:a16="http://schemas.microsoft.com/office/drawing/2014/main" id="{1B5FA551-AA32-51AC-CBCE-283E50DBDD83}"/>
              </a:ext>
            </a:extLst>
          </p:cNvPr>
          <p:cNvSpPr>
            <a:spLocks noGrp="1"/>
          </p:cNvSpPr>
          <p:nvPr>
            <p:ph type="body" sz="quarter" idx="32" hasCustomPrompt="1"/>
          </p:nvPr>
        </p:nvSpPr>
        <p:spPr>
          <a:xfrm>
            <a:off x="5573980" y="2874536"/>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2</a:t>
            </a:r>
          </a:p>
        </p:txBody>
      </p:sp>
      <p:sp>
        <p:nvSpPr>
          <p:cNvPr id="35" name="Content Placeholder 11">
            <a:extLst>
              <a:ext uri="{FF2B5EF4-FFF2-40B4-BE49-F238E27FC236}">
                <a16:creationId xmlns:a16="http://schemas.microsoft.com/office/drawing/2014/main" id="{0F84AE03-5499-1A27-0C79-E31A5C600FFA}"/>
              </a:ext>
            </a:extLst>
          </p:cNvPr>
          <p:cNvSpPr>
            <a:spLocks noGrp="1"/>
          </p:cNvSpPr>
          <p:nvPr>
            <p:ph sz="quarter" idx="33"/>
          </p:nvPr>
        </p:nvSpPr>
        <p:spPr>
          <a:xfrm>
            <a:off x="5636648" y="2799530"/>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2" name="Content Placeholder 96">
            <a:extLst>
              <a:ext uri="{FF2B5EF4-FFF2-40B4-BE49-F238E27FC236}">
                <a16:creationId xmlns:a16="http://schemas.microsoft.com/office/drawing/2014/main" id="{9034F26E-F07A-2E20-5DE4-0991D5E69EFC}"/>
              </a:ext>
            </a:extLst>
          </p:cNvPr>
          <p:cNvSpPr>
            <a:spLocks noGrp="1"/>
          </p:cNvSpPr>
          <p:nvPr>
            <p:ph sz="quarter" idx="34" hasCustomPrompt="1"/>
          </p:nvPr>
        </p:nvSpPr>
        <p:spPr>
          <a:xfrm>
            <a:off x="5573980" y="382610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03</a:t>
            </a:r>
          </a:p>
        </p:txBody>
      </p:sp>
      <p:sp>
        <p:nvSpPr>
          <p:cNvPr id="43" name="Text Placeholder 102">
            <a:extLst>
              <a:ext uri="{FF2B5EF4-FFF2-40B4-BE49-F238E27FC236}">
                <a16:creationId xmlns:a16="http://schemas.microsoft.com/office/drawing/2014/main" id="{5DD7AC03-A38A-3672-D6D5-8CAB420DE959}"/>
              </a:ext>
            </a:extLst>
          </p:cNvPr>
          <p:cNvSpPr>
            <a:spLocks noGrp="1"/>
          </p:cNvSpPr>
          <p:nvPr>
            <p:ph type="body" sz="quarter" idx="35" hasCustomPrompt="1"/>
          </p:nvPr>
        </p:nvSpPr>
        <p:spPr>
          <a:xfrm>
            <a:off x="5573980" y="425455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3</a:t>
            </a:r>
          </a:p>
        </p:txBody>
      </p:sp>
      <p:sp>
        <p:nvSpPr>
          <p:cNvPr id="44" name="Content Placeholder 11">
            <a:extLst>
              <a:ext uri="{FF2B5EF4-FFF2-40B4-BE49-F238E27FC236}">
                <a16:creationId xmlns:a16="http://schemas.microsoft.com/office/drawing/2014/main" id="{A8849203-D983-08BB-6923-223F4B93A337}"/>
              </a:ext>
            </a:extLst>
          </p:cNvPr>
          <p:cNvSpPr>
            <a:spLocks noGrp="1"/>
          </p:cNvSpPr>
          <p:nvPr>
            <p:ph sz="quarter" idx="36"/>
          </p:nvPr>
        </p:nvSpPr>
        <p:spPr>
          <a:xfrm>
            <a:off x="5636648" y="4179547"/>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5" name="Content Placeholder 96">
            <a:extLst>
              <a:ext uri="{FF2B5EF4-FFF2-40B4-BE49-F238E27FC236}">
                <a16:creationId xmlns:a16="http://schemas.microsoft.com/office/drawing/2014/main" id="{E4982BD0-91D6-D4B2-6AD2-89E3D3301468}"/>
              </a:ext>
            </a:extLst>
          </p:cNvPr>
          <p:cNvSpPr>
            <a:spLocks noGrp="1"/>
          </p:cNvSpPr>
          <p:nvPr>
            <p:ph sz="quarter" idx="37" hasCustomPrompt="1"/>
          </p:nvPr>
        </p:nvSpPr>
        <p:spPr>
          <a:xfrm>
            <a:off x="5573980" y="5230959"/>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04</a:t>
            </a:r>
          </a:p>
        </p:txBody>
      </p:sp>
      <p:sp>
        <p:nvSpPr>
          <p:cNvPr id="46" name="Text Placeholder 102">
            <a:extLst>
              <a:ext uri="{FF2B5EF4-FFF2-40B4-BE49-F238E27FC236}">
                <a16:creationId xmlns:a16="http://schemas.microsoft.com/office/drawing/2014/main" id="{C7134A6A-3C36-673F-2C0D-3C754F15D8BD}"/>
              </a:ext>
            </a:extLst>
          </p:cNvPr>
          <p:cNvSpPr>
            <a:spLocks noGrp="1"/>
          </p:cNvSpPr>
          <p:nvPr>
            <p:ph type="body" sz="quarter" idx="38" hasCustomPrompt="1"/>
          </p:nvPr>
        </p:nvSpPr>
        <p:spPr>
          <a:xfrm>
            <a:off x="5573980" y="5659407"/>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4</a:t>
            </a:r>
          </a:p>
        </p:txBody>
      </p:sp>
      <p:sp>
        <p:nvSpPr>
          <p:cNvPr id="47" name="Content Placeholder 11">
            <a:extLst>
              <a:ext uri="{FF2B5EF4-FFF2-40B4-BE49-F238E27FC236}">
                <a16:creationId xmlns:a16="http://schemas.microsoft.com/office/drawing/2014/main" id="{FBA24696-66EA-D1CE-2C39-C4F477808061}"/>
              </a:ext>
            </a:extLst>
          </p:cNvPr>
          <p:cNvSpPr>
            <a:spLocks noGrp="1"/>
          </p:cNvSpPr>
          <p:nvPr>
            <p:ph sz="quarter" idx="39"/>
          </p:nvPr>
        </p:nvSpPr>
        <p:spPr>
          <a:xfrm>
            <a:off x="5636648" y="558440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51" name="Content Placeholder 96">
            <a:extLst>
              <a:ext uri="{FF2B5EF4-FFF2-40B4-BE49-F238E27FC236}">
                <a16:creationId xmlns:a16="http://schemas.microsoft.com/office/drawing/2014/main" id="{5501C2A1-8D94-B3D2-4EAF-3FF1C258AE1F}"/>
              </a:ext>
            </a:extLst>
          </p:cNvPr>
          <p:cNvSpPr>
            <a:spLocks noGrp="1"/>
          </p:cNvSpPr>
          <p:nvPr>
            <p:ph sz="quarter" idx="40" hasCustomPrompt="1"/>
          </p:nvPr>
        </p:nvSpPr>
        <p:spPr>
          <a:xfrm>
            <a:off x="8576895" y="382610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07</a:t>
            </a:r>
          </a:p>
        </p:txBody>
      </p:sp>
      <p:sp>
        <p:nvSpPr>
          <p:cNvPr id="52" name="Text Placeholder 102">
            <a:extLst>
              <a:ext uri="{FF2B5EF4-FFF2-40B4-BE49-F238E27FC236}">
                <a16:creationId xmlns:a16="http://schemas.microsoft.com/office/drawing/2014/main" id="{1A7E364D-244B-1175-2641-CBB84A1FC874}"/>
              </a:ext>
            </a:extLst>
          </p:cNvPr>
          <p:cNvSpPr>
            <a:spLocks noGrp="1"/>
          </p:cNvSpPr>
          <p:nvPr>
            <p:ph type="body" sz="quarter" idx="41" hasCustomPrompt="1"/>
          </p:nvPr>
        </p:nvSpPr>
        <p:spPr>
          <a:xfrm>
            <a:off x="8576895" y="425455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7</a:t>
            </a:r>
          </a:p>
        </p:txBody>
      </p:sp>
      <p:sp>
        <p:nvSpPr>
          <p:cNvPr id="53" name="Content Placeholder 11">
            <a:extLst>
              <a:ext uri="{FF2B5EF4-FFF2-40B4-BE49-F238E27FC236}">
                <a16:creationId xmlns:a16="http://schemas.microsoft.com/office/drawing/2014/main" id="{B3BCD9ED-0597-534C-2DDB-31BE4D63BADB}"/>
              </a:ext>
            </a:extLst>
          </p:cNvPr>
          <p:cNvSpPr>
            <a:spLocks noGrp="1"/>
          </p:cNvSpPr>
          <p:nvPr>
            <p:ph sz="quarter" idx="42"/>
          </p:nvPr>
        </p:nvSpPr>
        <p:spPr>
          <a:xfrm>
            <a:off x="8639563" y="4179547"/>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pic>
        <p:nvPicPr>
          <p:cNvPr id="2" name="Picture 1" descr="Shape&#10;&#10;Description automatically generated">
            <a:extLst>
              <a:ext uri="{FF2B5EF4-FFF2-40B4-BE49-F238E27FC236}">
                <a16:creationId xmlns:a16="http://schemas.microsoft.com/office/drawing/2014/main" id="{6B27F7D5-3EBF-F1D2-374C-6A01B5CD8780}"/>
              </a:ext>
            </a:extLst>
          </p:cNvPr>
          <p:cNvPicPr>
            <a:picLocks noChangeAspect="1"/>
          </p:cNvPicPr>
          <p:nvPr userDrawn="1"/>
        </p:nvPicPr>
        <p:blipFill rotWithShape="1">
          <a:blip r:embed="rId2"/>
          <a:srcRect l="6379" r="56921" b="691"/>
          <a:stretch/>
        </p:blipFill>
        <p:spPr>
          <a:xfrm>
            <a:off x="0" y="0"/>
            <a:ext cx="4505606" cy="6858000"/>
          </a:xfrm>
          <a:prstGeom prst="rect">
            <a:avLst/>
          </a:prstGeom>
        </p:spPr>
      </p:pic>
      <p:sp>
        <p:nvSpPr>
          <p:cNvPr id="4" name="Vertical Text Placeholder 3">
            <a:extLst>
              <a:ext uri="{FF2B5EF4-FFF2-40B4-BE49-F238E27FC236}">
                <a16:creationId xmlns:a16="http://schemas.microsoft.com/office/drawing/2014/main" id="{E8F38726-F6A0-9C97-4A7E-52F1E7FE56F3}"/>
              </a:ext>
            </a:extLst>
          </p:cNvPr>
          <p:cNvSpPr>
            <a:spLocks noGrp="1"/>
          </p:cNvSpPr>
          <p:nvPr>
            <p:ph type="body" orient="vert" sz="quarter" idx="43" hasCustomPrompt="1"/>
          </p:nvPr>
        </p:nvSpPr>
        <p:spPr>
          <a:xfrm rot="10800000">
            <a:off x="3772447" y="2133600"/>
            <a:ext cx="733158" cy="4017346"/>
          </a:xfrm>
          <a:prstGeom prst="rect">
            <a:avLst/>
          </a:prstGeom>
        </p:spPr>
        <p:txBody>
          <a:bodyPr vert="eaVert">
            <a:noAutofit/>
          </a:bodyPr>
          <a:lstStyle>
            <a:lvl1pPr marL="0" indent="0">
              <a:buNone/>
              <a:defRPr sz="5400" b="1" i="0">
                <a:latin typeface="Segoe UI Semibold" panose="020B0502040204020203" pitchFamily="34" charset="0"/>
                <a:cs typeface="Segoe UI Semibold" panose="020B0502040204020203" pitchFamily="34" charset="0"/>
              </a:defRPr>
            </a:lvl1pPr>
          </a:lstStyle>
          <a:p>
            <a:pPr lvl="0"/>
            <a:r>
              <a:rPr lang="en-US"/>
              <a:t>CONTENTS</a:t>
            </a:r>
          </a:p>
        </p:txBody>
      </p:sp>
    </p:spTree>
    <p:extLst>
      <p:ext uri="{BB962C8B-B14F-4D97-AF65-F5344CB8AC3E}">
        <p14:creationId xmlns:p14="http://schemas.microsoft.com/office/powerpoint/2010/main" val="41187238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_logo v1">
    <p:bg>
      <p:bgPr>
        <a:solidFill>
          <a:schemeClr val="bg1"/>
        </a:solidFill>
        <a:effectLst/>
      </p:bgPr>
    </p:bg>
    <p:spTree>
      <p:nvGrpSpPr>
        <p:cNvPr id="1" name=""/>
        <p:cNvGrpSpPr/>
        <p:nvPr/>
      </p:nvGrpSpPr>
      <p:grpSpPr>
        <a:xfrm>
          <a:off x="0" y="0"/>
          <a:ext cx="0" cy="0"/>
          <a:chOff x="0" y="0"/>
          <a:chExt cx="0" cy="0"/>
        </a:xfrm>
      </p:grpSpPr>
      <p:pic>
        <p:nvPicPr>
          <p:cNvPr id="2" name="Picture 1" descr="Chart&#10;&#10;Description automatically generated">
            <a:extLst>
              <a:ext uri="{FF2B5EF4-FFF2-40B4-BE49-F238E27FC236}">
                <a16:creationId xmlns:a16="http://schemas.microsoft.com/office/drawing/2014/main" id="{E8E8C692-44AC-E876-6B88-A30869CBAE44}"/>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1" name="Picture 4" descr="Logo&#10;&#10;Description automatically generated">
            <a:extLst>
              <a:ext uri="{FF2B5EF4-FFF2-40B4-BE49-F238E27FC236}">
                <a16:creationId xmlns:a16="http://schemas.microsoft.com/office/drawing/2014/main" id="{22620818-AB5E-125E-E6B2-B9C008C7BDD8}"/>
              </a:ext>
            </a:extLst>
          </p:cNvPr>
          <p:cNvPicPr>
            <a:picLocks noChangeAspect="1"/>
          </p:cNvPicPr>
          <p:nvPr userDrawn="1"/>
        </p:nvPicPr>
        <p:blipFill rotWithShape="1">
          <a:blip r:embed="rId3"/>
          <a:srcRect r="35647"/>
          <a:stretch/>
        </p:blipFill>
        <p:spPr>
          <a:xfrm>
            <a:off x="498197" y="319027"/>
            <a:ext cx="1765318" cy="738187"/>
          </a:xfrm>
          <a:prstGeom prst="rect">
            <a:avLst/>
          </a:prstGeom>
        </p:spPr>
      </p:pic>
      <p:sp>
        <p:nvSpPr>
          <p:cNvPr id="4" name="Title 6">
            <a:extLst>
              <a:ext uri="{FF2B5EF4-FFF2-40B4-BE49-F238E27FC236}">
                <a16:creationId xmlns:a16="http://schemas.microsoft.com/office/drawing/2014/main" id="{DCBF74EE-C73A-35DF-577D-87FEEBCB50F8}"/>
              </a:ext>
            </a:extLst>
          </p:cNvPr>
          <p:cNvSpPr>
            <a:spLocks noGrp="1"/>
          </p:cNvSpPr>
          <p:nvPr>
            <p:ph type="title" hasCustomPrompt="1"/>
          </p:nvPr>
        </p:nvSpPr>
        <p:spPr>
          <a:xfrm>
            <a:off x="607810" y="3423718"/>
            <a:ext cx="3252990" cy="527045"/>
          </a:xfrm>
        </p:spPr>
        <p:txBody>
          <a:bodyPr>
            <a:noAutofit/>
          </a:bodyPr>
          <a:lstStyle>
            <a:lvl1pPr algn="l">
              <a:defRPr sz="3600" b="1" i="0">
                <a:solidFill>
                  <a:schemeClr val="tx1"/>
                </a:solidFill>
                <a:latin typeface="Segoe UI Semibold" panose="020B0502040204020203" pitchFamily="34" charset="0"/>
                <a:cs typeface="Segoe UI Semibold" panose="020B0502040204020203" pitchFamily="34" charset="0"/>
              </a:defRPr>
            </a:lvl1pPr>
          </a:lstStyle>
          <a:p>
            <a:r>
              <a:rPr lang="en-US"/>
              <a:t>Thank you</a:t>
            </a:r>
          </a:p>
        </p:txBody>
      </p:sp>
    </p:spTree>
    <p:extLst>
      <p:ext uri="{BB962C8B-B14F-4D97-AF65-F5344CB8AC3E}">
        <p14:creationId xmlns:p14="http://schemas.microsoft.com/office/powerpoint/2010/main" val="9349944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slide_logo v2">
    <p:bg>
      <p:bgPr>
        <a:solidFill>
          <a:schemeClr val="bg1"/>
        </a:solidFill>
        <a:effectLst/>
      </p:bgPr>
    </p:bg>
    <p:spTree>
      <p:nvGrpSpPr>
        <p:cNvPr id="1" name=""/>
        <p:cNvGrpSpPr/>
        <p:nvPr/>
      </p:nvGrpSpPr>
      <p:grpSpPr>
        <a:xfrm>
          <a:off x="0" y="0"/>
          <a:ext cx="0" cy="0"/>
          <a:chOff x="0" y="0"/>
          <a:chExt cx="0" cy="0"/>
        </a:xfrm>
      </p:grpSpPr>
      <p:pic>
        <p:nvPicPr>
          <p:cNvPr id="2" name="Picture 1" descr="Chart&#10;&#10;Description automatically generated">
            <a:extLst>
              <a:ext uri="{FF2B5EF4-FFF2-40B4-BE49-F238E27FC236}">
                <a16:creationId xmlns:a16="http://schemas.microsoft.com/office/drawing/2014/main" id="{E8E8C692-44AC-E876-6B88-A30869CBAE44}"/>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8" name="Picture 4" descr="Logo&#10;&#10;Description automatically generated">
            <a:extLst>
              <a:ext uri="{FF2B5EF4-FFF2-40B4-BE49-F238E27FC236}">
                <a16:creationId xmlns:a16="http://schemas.microsoft.com/office/drawing/2014/main" id="{DBD69C33-B7D5-DC8E-148E-D1740B6E757E}"/>
              </a:ext>
            </a:extLst>
          </p:cNvPr>
          <p:cNvPicPr>
            <a:picLocks noChangeAspect="1"/>
          </p:cNvPicPr>
          <p:nvPr userDrawn="1"/>
        </p:nvPicPr>
        <p:blipFill rotWithShape="1">
          <a:blip r:embed="rId3"/>
          <a:srcRect l="1" r="35702"/>
          <a:stretch/>
        </p:blipFill>
        <p:spPr>
          <a:xfrm>
            <a:off x="498197" y="319027"/>
            <a:ext cx="1763738" cy="738187"/>
          </a:xfrm>
          <a:prstGeom prst="rect">
            <a:avLst/>
          </a:prstGeom>
        </p:spPr>
      </p:pic>
      <p:cxnSp>
        <p:nvCxnSpPr>
          <p:cNvPr id="9" name="Straight Connector 8">
            <a:extLst>
              <a:ext uri="{FF2B5EF4-FFF2-40B4-BE49-F238E27FC236}">
                <a16:creationId xmlns:a16="http://schemas.microsoft.com/office/drawing/2014/main" id="{4324EDF1-7A03-A594-93C0-C75EE07668BF}"/>
              </a:ext>
            </a:extLst>
          </p:cNvPr>
          <p:cNvCxnSpPr/>
          <p:nvPr userDrawn="1"/>
        </p:nvCxnSpPr>
        <p:spPr>
          <a:xfrm>
            <a:off x="2422710" y="452582"/>
            <a:ext cx="0" cy="452582"/>
          </a:xfrm>
          <a:prstGeom prst="line">
            <a:avLst/>
          </a:prstGeom>
          <a:ln w="12700">
            <a:solidFill>
              <a:srgbClr val="666666"/>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1759EFF-6ABB-8E3B-37B3-C3CE4B4D8DA8}"/>
              </a:ext>
            </a:extLst>
          </p:cNvPr>
          <p:cNvSpPr txBox="1"/>
          <p:nvPr userDrawn="1"/>
        </p:nvSpPr>
        <p:spPr>
          <a:xfrm>
            <a:off x="2526677" y="484971"/>
            <a:ext cx="1876091" cy="369332"/>
          </a:xfrm>
          <a:prstGeom prst="rect">
            <a:avLst/>
          </a:prstGeom>
          <a:noFill/>
        </p:spPr>
        <p:txBody>
          <a:bodyPr wrap="none" rtlCol="0">
            <a:spAutoFit/>
          </a:bodyPr>
          <a:lstStyle/>
          <a:p>
            <a:r>
              <a:rPr lang="en-US" b="1" i="0">
                <a:solidFill>
                  <a:srgbClr val="666666"/>
                </a:solidFill>
                <a:latin typeface="Segoe UI Semibold" panose="020B0502040204020203" pitchFamily="34" charset="0"/>
                <a:cs typeface="Segoe UI Semibold" panose="020B0502040204020203" pitchFamily="34" charset="0"/>
              </a:rPr>
              <a:t>Microsoft Fabric</a:t>
            </a:r>
          </a:p>
        </p:txBody>
      </p:sp>
      <p:sp>
        <p:nvSpPr>
          <p:cNvPr id="12" name="Title 6">
            <a:extLst>
              <a:ext uri="{FF2B5EF4-FFF2-40B4-BE49-F238E27FC236}">
                <a16:creationId xmlns:a16="http://schemas.microsoft.com/office/drawing/2014/main" id="{F9C5A69A-1B58-B442-ED29-AE0113477B5C}"/>
              </a:ext>
            </a:extLst>
          </p:cNvPr>
          <p:cNvSpPr>
            <a:spLocks noGrp="1"/>
          </p:cNvSpPr>
          <p:nvPr>
            <p:ph type="title" hasCustomPrompt="1"/>
          </p:nvPr>
        </p:nvSpPr>
        <p:spPr>
          <a:xfrm>
            <a:off x="607810" y="3423718"/>
            <a:ext cx="3252990" cy="527045"/>
          </a:xfrm>
        </p:spPr>
        <p:txBody>
          <a:bodyPr>
            <a:noAutofit/>
          </a:bodyPr>
          <a:lstStyle>
            <a:lvl1pPr algn="l">
              <a:defRPr sz="3600" b="1" i="0">
                <a:solidFill>
                  <a:schemeClr val="tx1"/>
                </a:solidFill>
                <a:latin typeface="Segoe UI Semibold" panose="020B0502040204020203" pitchFamily="34" charset="0"/>
                <a:cs typeface="Segoe UI Semibold" panose="020B0502040204020203" pitchFamily="34" charset="0"/>
              </a:defRPr>
            </a:lvl1pPr>
          </a:lstStyle>
          <a:p>
            <a:r>
              <a:rPr lang="en-US"/>
              <a:t>Thank you</a:t>
            </a:r>
          </a:p>
        </p:txBody>
      </p:sp>
    </p:spTree>
    <p:extLst>
      <p:ext uri="{BB962C8B-B14F-4D97-AF65-F5344CB8AC3E}">
        <p14:creationId xmlns:p14="http://schemas.microsoft.com/office/powerpoint/2010/main" val="11062649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D4A3-A00B-95CC-B629-90162A9B97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7B7997-D84A-84BF-2A0A-9507FB3B22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9A2358-7052-DF92-F704-D56FE4F31B76}"/>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92C0C876-A1C9-4127-169D-9FA6A0CF86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051845-22CD-F9D4-C1D1-86B23B10C1E4}"/>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17720573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81AAA-4B98-909B-5064-858AFA0A75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EBC669-1C22-C74B-F466-61EF7CCD9B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C06FF9-B064-29B8-9240-BB4198289138}"/>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687458B4-AD30-30A1-06B3-53B3E33304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8577F4-37FF-1AB2-FDCD-D6AAB3535D7C}"/>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4674624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E235D-0663-8EDD-F9F0-7171924A8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6DC21D-DE88-2705-5009-367C266664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A10814-0861-9570-CC9D-09FA760E0404}"/>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0CCF458F-D2FF-FDCF-A538-01DC23A85C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66B27E-BC46-2C8A-236C-156802C7BD2A}"/>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4323593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04445-470B-C4E8-A0D3-4FE922B17A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12004B-5807-5A63-C991-CDB2D4D804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DA6975-EBC5-BDFF-D607-D4A9394216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103674-475A-3A1B-46CA-5FFEEECD25F8}"/>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6" name="Footer Placeholder 5">
            <a:extLst>
              <a:ext uri="{FF2B5EF4-FFF2-40B4-BE49-F238E27FC236}">
                <a16:creationId xmlns:a16="http://schemas.microsoft.com/office/drawing/2014/main" id="{807CFB4A-FC63-A82F-183B-362DF8C1F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787FC7-CDE8-9D81-8DE8-96BD9E025C35}"/>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362062582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939F8-D016-1040-0F77-083C6351E2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231DB4-BB29-D79B-09C1-E1CC082B96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EC8324-409C-43A6-74B3-A4A802B818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2A47EB-3911-4935-11A8-7E5A075267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7FF0D7-3AE4-DC27-B6C4-0E0815A278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5A9F8D-C526-BFCF-8C59-22547ECCF01D}"/>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8" name="Footer Placeholder 7">
            <a:extLst>
              <a:ext uri="{FF2B5EF4-FFF2-40B4-BE49-F238E27FC236}">
                <a16:creationId xmlns:a16="http://schemas.microsoft.com/office/drawing/2014/main" id="{9B962F9F-78AE-5408-7D8F-50AD88C7F2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9014359-B03B-7846-3819-3F5611F015E9}"/>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10974645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741EE-3A89-3105-2B03-066449A589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139B2D-A9EF-3CAE-2AE0-F0B45802BBA2}"/>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4" name="Footer Placeholder 3">
            <a:extLst>
              <a:ext uri="{FF2B5EF4-FFF2-40B4-BE49-F238E27FC236}">
                <a16:creationId xmlns:a16="http://schemas.microsoft.com/office/drawing/2014/main" id="{A0A08E78-C492-97C7-7BE5-D1F5EF0CCE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B9F61C-C80E-9E3F-DE6E-7503670438A8}"/>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22414846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F246AA-C7F1-ACB6-97B6-801D310E8BD2}"/>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3" name="Footer Placeholder 2">
            <a:extLst>
              <a:ext uri="{FF2B5EF4-FFF2-40B4-BE49-F238E27FC236}">
                <a16:creationId xmlns:a16="http://schemas.microsoft.com/office/drawing/2014/main" id="{DEA21FF1-F4FF-9682-0493-4D3591D90D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3D2B5E-B121-DB0E-D6F3-EC570273945B}"/>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92514549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5F1EB-3E1D-B6BE-6557-C9D58E98CF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ED8606-D1B9-2B2B-3A11-A1230013F2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C4B06C-199C-3E72-4A6B-D057F74898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2DE80F-3048-E6F6-02F4-0EB6DEABC05F}"/>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6" name="Footer Placeholder 5">
            <a:extLst>
              <a:ext uri="{FF2B5EF4-FFF2-40B4-BE49-F238E27FC236}">
                <a16:creationId xmlns:a16="http://schemas.microsoft.com/office/drawing/2014/main" id="{24B5E9C2-EA64-7188-9F97-885B248D8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B57F4F-3A82-28C7-F16A-C5E83E41613B}"/>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3854547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genda slide">
    <p:bg>
      <p:bgPr>
        <a:solidFill>
          <a:srgbClr val="FDFDFD"/>
        </a:solidFill>
        <a:effectLst/>
      </p:bgPr>
    </p:bg>
    <p:spTree>
      <p:nvGrpSpPr>
        <p:cNvPr id="1" name=""/>
        <p:cNvGrpSpPr/>
        <p:nvPr/>
      </p:nvGrpSpPr>
      <p:grpSpPr>
        <a:xfrm>
          <a:off x="0" y="0"/>
          <a:ext cx="0" cy="0"/>
          <a:chOff x="0" y="0"/>
          <a:chExt cx="0" cy="0"/>
        </a:xfrm>
      </p:grpSpPr>
      <p:pic>
        <p:nvPicPr>
          <p:cNvPr id="11" name="Picture 10" descr="Shape&#10;&#10;Description automatically generated">
            <a:extLst>
              <a:ext uri="{FF2B5EF4-FFF2-40B4-BE49-F238E27FC236}">
                <a16:creationId xmlns:a16="http://schemas.microsoft.com/office/drawing/2014/main" id="{CDB43AB4-7B8C-719C-BE05-5DF84B3CF2D1}"/>
              </a:ext>
            </a:extLst>
          </p:cNvPr>
          <p:cNvPicPr>
            <a:picLocks noChangeAspect="1"/>
          </p:cNvPicPr>
          <p:nvPr userDrawn="1"/>
        </p:nvPicPr>
        <p:blipFill rotWithShape="1">
          <a:blip r:embed="rId2"/>
          <a:srcRect l="7233" r="62340" b="691"/>
          <a:stretch/>
        </p:blipFill>
        <p:spPr>
          <a:xfrm rot="10800000">
            <a:off x="8933688" y="0"/>
            <a:ext cx="3258312" cy="6858000"/>
          </a:xfrm>
          <a:prstGeom prst="rect">
            <a:avLst/>
          </a:prstGeom>
        </p:spPr>
      </p:pic>
      <p:sp>
        <p:nvSpPr>
          <p:cNvPr id="20" name="Content Placeholder 96">
            <a:extLst>
              <a:ext uri="{FF2B5EF4-FFF2-40B4-BE49-F238E27FC236}">
                <a16:creationId xmlns:a16="http://schemas.microsoft.com/office/drawing/2014/main" id="{ADAB44E4-3C80-C67C-EF97-F8499CD2156F}"/>
              </a:ext>
            </a:extLst>
          </p:cNvPr>
          <p:cNvSpPr>
            <a:spLocks noGrp="1"/>
          </p:cNvSpPr>
          <p:nvPr>
            <p:ph sz="quarter" idx="21" hasCustomPrompt="1"/>
          </p:nvPr>
        </p:nvSpPr>
        <p:spPr>
          <a:xfrm>
            <a:off x="6276213" y="205208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06</a:t>
            </a:r>
          </a:p>
        </p:txBody>
      </p:sp>
      <p:sp>
        <p:nvSpPr>
          <p:cNvPr id="22" name="Text Placeholder 102">
            <a:extLst>
              <a:ext uri="{FF2B5EF4-FFF2-40B4-BE49-F238E27FC236}">
                <a16:creationId xmlns:a16="http://schemas.microsoft.com/office/drawing/2014/main" id="{79BB9C92-3336-D58E-A2E3-AB3D76B935A0}"/>
              </a:ext>
            </a:extLst>
          </p:cNvPr>
          <p:cNvSpPr>
            <a:spLocks noGrp="1"/>
          </p:cNvSpPr>
          <p:nvPr>
            <p:ph type="body" sz="quarter" idx="22" hasCustomPrompt="1"/>
          </p:nvPr>
        </p:nvSpPr>
        <p:spPr>
          <a:xfrm>
            <a:off x="6276213" y="248053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25" name="Text Placeholder 24">
            <a:extLst>
              <a:ext uri="{FF2B5EF4-FFF2-40B4-BE49-F238E27FC236}">
                <a16:creationId xmlns:a16="http://schemas.microsoft.com/office/drawing/2014/main" id="{B3C6EEC4-B06F-EDB8-6122-71F573B2A1D4}"/>
              </a:ext>
            </a:extLst>
          </p:cNvPr>
          <p:cNvSpPr>
            <a:spLocks noGrp="1"/>
          </p:cNvSpPr>
          <p:nvPr>
            <p:ph type="body" sz="quarter" idx="23" hasCustomPrompt="1"/>
          </p:nvPr>
        </p:nvSpPr>
        <p:spPr>
          <a:xfrm>
            <a:off x="635035" y="647231"/>
            <a:ext cx="1803365" cy="338554"/>
          </a:xfrm>
          <a:prstGeom prst="rect">
            <a:avLst/>
          </a:prstGeom>
        </p:spPr>
        <p:txBody>
          <a:bodyPr>
            <a:no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Agenda</a:t>
            </a:r>
          </a:p>
        </p:txBody>
      </p:sp>
      <p:sp>
        <p:nvSpPr>
          <p:cNvPr id="12" name="Content Placeholder 11">
            <a:extLst>
              <a:ext uri="{FF2B5EF4-FFF2-40B4-BE49-F238E27FC236}">
                <a16:creationId xmlns:a16="http://schemas.microsoft.com/office/drawing/2014/main" id="{2EC32F9F-DA05-D8F0-9EF1-06A12FC8083E}"/>
              </a:ext>
            </a:extLst>
          </p:cNvPr>
          <p:cNvSpPr>
            <a:spLocks noGrp="1"/>
          </p:cNvSpPr>
          <p:nvPr>
            <p:ph sz="quarter" idx="24"/>
          </p:nvPr>
        </p:nvSpPr>
        <p:spPr>
          <a:xfrm>
            <a:off x="6338881" y="2422945"/>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27" name="Content Placeholder 96">
            <a:extLst>
              <a:ext uri="{FF2B5EF4-FFF2-40B4-BE49-F238E27FC236}">
                <a16:creationId xmlns:a16="http://schemas.microsoft.com/office/drawing/2014/main" id="{78398FAE-4BD4-A49B-CD17-9D094754DF3C}"/>
              </a:ext>
            </a:extLst>
          </p:cNvPr>
          <p:cNvSpPr>
            <a:spLocks noGrp="1"/>
          </p:cNvSpPr>
          <p:nvPr>
            <p:ph sz="quarter" idx="25" hasCustomPrompt="1"/>
          </p:nvPr>
        </p:nvSpPr>
        <p:spPr>
          <a:xfrm>
            <a:off x="6273394" y="647231"/>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05</a:t>
            </a:r>
          </a:p>
        </p:txBody>
      </p:sp>
      <p:sp>
        <p:nvSpPr>
          <p:cNvPr id="28" name="Text Placeholder 102">
            <a:extLst>
              <a:ext uri="{FF2B5EF4-FFF2-40B4-BE49-F238E27FC236}">
                <a16:creationId xmlns:a16="http://schemas.microsoft.com/office/drawing/2014/main" id="{01980AB6-0C20-DB72-917E-013E24F0B04A}"/>
              </a:ext>
            </a:extLst>
          </p:cNvPr>
          <p:cNvSpPr>
            <a:spLocks noGrp="1"/>
          </p:cNvSpPr>
          <p:nvPr>
            <p:ph type="body" sz="quarter" idx="26" hasCustomPrompt="1"/>
          </p:nvPr>
        </p:nvSpPr>
        <p:spPr>
          <a:xfrm>
            <a:off x="6273394" y="1075679"/>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5</a:t>
            </a:r>
          </a:p>
        </p:txBody>
      </p:sp>
      <p:sp>
        <p:nvSpPr>
          <p:cNvPr id="29" name="Content Placeholder 11">
            <a:extLst>
              <a:ext uri="{FF2B5EF4-FFF2-40B4-BE49-F238E27FC236}">
                <a16:creationId xmlns:a16="http://schemas.microsoft.com/office/drawing/2014/main" id="{8A342A92-251D-6829-C9EF-8C6E272FDFDA}"/>
              </a:ext>
            </a:extLst>
          </p:cNvPr>
          <p:cNvSpPr>
            <a:spLocks noGrp="1"/>
          </p:cNvSpPr>
          <p:nvPr>
            <p:ph sz="quarter" idx="27"/>
          </p:nvPr>
        </p:nvSpPr>
        <p:spPr>
          <a:xfrm>
            <a:off x="6336062" y="101809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0" name="Content Placeholder 96">
            <a:extLst>
              <a:ext uri="{FF2B5EF4-FFF2-40B4-BE49-F238E27FC236}">
                <a16:creationId xmlns:a16="http://schemas.microsoft.com/office/drawing/2014/main" id="{B5CE9E84-43F2-579D-FB33-880D1BC920E4}"/>
              </a:ext>
            </a:extLst>
          </p:cNvPr>
          <p:cNvSpPr>
            <a:spLocks noGrp="1"/>
          </p:cNvSpPr>
          <p:nvPr>
            <p:ph sz="quarter" idx="28" hasCustomPrompt="1"/>
          </p:nvPr>
        </p:nvSpPr>
        <p:spPr>
          <a:xfrm>
            <a:off x="3267660" y="647231"/>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01</a:t>
            </a:r>
          </a:p>
        </p:txBody>
      </p:sp>
      <p:sp>
        <p:nvSpPr>
          <p:cNvPr id="31" name="Text Placeholder 102">
            <a:extLst>
              <a:ext uri="{FF2B5EF4-FFF2-40B4-BE49-F238E27FC236}">
                <a16:creationId xmlns:a16="http://schemas.microsoft.com/office/drawing/2014/main" id="{160C76D9-6EF2-5178-36DB-F4A87DDB4019}"/>
              </a:ext>
            </a:extLst>
          </p:cNvPr>
          <p:cNvSpPr>
            <a:spLocks noGrp="1"/>
          </p:cNvSpPr>
          <p:nvPr>
            <p:ph type="body" sz="quarter" idx="29" hasCustomPrompt="1"/>
          </p:nvPr>
        </p:nvSpPr>
        <p:spPr>
          <a:xfrm>
            <a:off x="3267660" y="1075679"/>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1</a:t>
            </a:r>
          </a:p>
        </p:txBody>
      </p:sp>
      <p:sp>
        <p:nvSpPr>
          <p:cNvPr id="32" name="Content Placeholder 11">
            <a:extLst>
              <a:ext uri="{FF2B5EF4-FFF2-40B4-BE49-F238E27FC236}">
                <a16:creationId xmlns:a16="http://schemas.microsoft.com/office/drawing/2014/main" id="{F7B0C2AA-9D35-6437-0660-87323E3B1792}"/>
              </a:ext>
            </a:extLst>
          </p:cNvPr>
          <p:cNvSpPr>
            <a:spLocks noGrp="1"/>
          </p:cNvSpPr>
          <p:nvPr>
            <p:ph sz="quarter" idx="30"/>
          </p:nvPr>
        </p:nvSpPr>
        <p:spPr>
          <a:xfrm>
            <a:off x="3330328" y="1018091"/>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33" name="Content Placeholder 96">
            <a:extLst>
              <a:ext uri="{FF2B5EF4-FFF2-40B4-BE49-F238E27FC236}">
                <a16:creationId xmlns:a16="http://schemas.microsoft.com/office/drawing/2014/main" id="{A89423B4-ACAB-A459-E4E9-CAEF8ECE48AD}"/>
              </a:ext>
            </a:extLst>
          </p:cNvPr>
          <p:cNvSpPr>
            <a:spLocks noGrp="1"/>
          </p:cNvSpPr>
          <p:nvPr>
            <p:ph sz="quarter" idx="31" hasCustomPrompt="1"/>
          </p:nvPr>
        </p:nvSpPr>
        <p:spPr>
          <a:xfrm>
            <a:off x="3267660" y="2052085"/>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02</a:t>
            </a:r>
          </a:p>
        </p:txBody>
      </p:sp>
      <p:sp>
        <p:nvSpPr>
          <p:cNvPr id="34" name="Text Placeholder 102">
            <a:extLst>
              <a:ext uri="{FF2B5EF4-FFF2-40B4-BE49-F238E27FC236}">
                <a16:creationId xmlns:a16="http://schemas.microsoft.com/office/drawing/2014/main" id="{1B5FA551-AA32-51AC-CBCE-283E50DBDD83}"/>
              </a:ext>
            </a:extLst>
          </p:cNvPr>
          <p:cNvSpPr>
            <a:spLocks noGrp="1"/>
          </p:cNvSpPr>
          <p:nvPr>
            <p:ph type="body" sz="quarter" idx="32" hasCustomPrompt="1"/>
          </p:nvPr>
        </p:nvSpPr>
        <p:spPr>
          <a:xfrm>
            <a:off x="3267660" y="2480533"/>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6</a:t>
            </a:r>
          </a:p>
        </p:txBody>
      </p:sp>
      <p:sp>
        <p:nvSpPr>
          <p:cNvPr id="35" name="Content Placeholder 11">
            <a:extLst>
              <a:ext uri="{FF2B5EF4-FFF2-40B4-BE49-F238E27FC236}">
                <a16:creationId xmlns:a16="http://schemas.microsoft.com/office/drawing/2014/main" id="{0F84AE03-5499-1A27-0C79-E31A5C600FFA}"/>
              </a:ext>
            </a:extLst>
          </p:cNvPr>
          <p:cNvSpPr>
            <a:spLocks noGrp="1"/>
          </p:cNvSpPr>
          <p:nvPr>
            <p:ph sz="quarter" idx="33"/>
          </p:nvPr>
        </p:nvSpPr>
        <p:spPr>
          <a:xfrm>
            <a:off x="3330328" y="2422945"/>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2" name="Content Placeholder 96">
            <a:extLst>
              <a:ext uri="{FF2B5EF4-FFF2-40B4-BE49-F238E27FC236}">
                <a16:creationId xmlns:a16="http://schemas.microsoft.com/office/drawing/2014/main" id="{9034F26E-F07A-2E20-5DE4-0991D5E69EFC}"/>
              </a:ext>
            </a:extLst>
          </p:cNvPr>
          <p:cNvSpPr>
            <a:spLocks noGrp="1"/>
          </p:cNvSpPr>
          <p:nvPr>
            <p:ph sz="quarter" idx="34" hasCustomPrompt="1"/>
          </p:nvPr>
        </p:nvSpPr>
        <p:spPr>
          <a:xfrm>
            <a:off x="3267660" y="3432102"/>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03</a:t>
            </a:r>
          </a:p>
        </p:txBody>
      </p:sp>
      <p:sp>
        <p:nvSpPr>
          <p:cNvPr id="43" name="Text Placeholder 102">
            <a:extLst>
              <a:ext uri="{FF2B5EF4-FFF2-40B4-BE49-F238E27FC236}">
                <a16:creationId xmlns:a16="http://schemas.microsoft.com/office/drawing/2014/main" id="{5DD7AC03-A38A-3672-D6D5-8CAB420DE959}"/>
              </a:ext>
            </a:extLst>
          </p:cNvPr>
          <p:cNvSpPr>
            <a:spLocks noGrp="1"/>
          </p:cNvSpPr>
          <p:nvPr>
            <p:ph type="body" sz="quarter" idx="35" hasCustomPrompt="1"/>
          </p:nvPr>
        </p:nvSpPr>
        <p:spPr>
          <a:xfrm>
            <a:off x="3267660" y="3860550"/>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3</a:t>
            </a:r>
          </a:p>
        </p:txBody>
      </p:sp>
      <p:sp>
        <p:nvSpPr>
          <p:cNvPr id="44" name="Content Placeholder 11">
            <a:extLst>
              <a:ext uri="{FF2B5EF4-FFF2-40B4-BE49-F238E27FC236}">
                <a16:creationId xmlns:a16="http://schemas.microsoft.com/office/drawing/2014/main" id="{A8849203-D983-08BB-6923-223F4B93A337}"/>
              </a:ext>
            </a:extLst>
          </p:cNvPr>
          <p:cNvSpPr>
            <a:spLocks noGrp="1"/>
          </p:cNvSpPr>
          <p:nvPr>
            <p:ph sz="quarter" idx="36"/>
          </p:nvPr>
        </p:nvSpPr>
        <p:spPr>
          <a:xfrm>
            <a:off x="3330328" y="3802962"/>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45" name="Content Placeholder 96">
            <a:extLst>
              <a:ext uri="{FF2B5EF4-FFF2-40B4-BE49-F238E27FC236}">
                <a16:creationId xmlns:a16="http://schemas.microsoft.com/office/drawing/2014/main" id="{E4982BD0-91D6-D4B2-6AD2-89E3D3301468}"/>
              </a:ext>
            </a:extLst>
          </p:cNvPr>
          <p:cNvSpPr>
            <a:spLocks noGrp="1"/>
          </p:cNvSpPr>
          <p:nvPr>
            <p:ph sz="quarter" idx="37" hasCustomPrompt="1"/>
          </p:nvPr>
        </p:nvSpPr>
        <p:spPr>
          <a:xfrm>
            <a:off x="3267660" y="4836956"/>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04</a:t>
            </a:r>
          </a:p>
        </p:txBody>
      </p:sp>
      <p:sp>
        <p:nvSpPr>
          <p:cNvPr id="46" name="Text Placeholder 102">
            <a:extLst>
              <a:ext uri="{FF2B5EF4-FFF2-40B4-BE49-F238E27FC236}">
                <a16:creationId xmlns:a16="http://schemas.microsoft.com/office/drawing/2014/main" id="{C7134A6A-3C36-673F-2C0D-3C754F15D8BD}"/>
              </a:ext>
            </a:extLst>
          </p:cNvPr>
          <p:cNvSpPr>
            <a:spLocks noGrp="1"/>
          </p:cNvSpPr>
          <p:nvPr>
            <p:ph type="body" sz="quarter" idx="38" hasCustomPrompt="1"/>
          </p:nvPr>
        </p:nvSpPr>
        <p:spPr>
          <a:xfrm>
            <a:off x="3267660" y="5265404"/>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4</a:t>
            </a:r>
          </a:p>
        </p:txBody>
      </p:sp>
      <p:sp>
        <p:nvSpPr>
          <p:cNvPr id="47" name="Content Placeholder 11">
            <a:extLst>
              <a:ext uri="{FF2B5EF4-FFF2-40B4-BE49-F238E27FC236}">
                <a16:creationId xmlns:a16="http://schemas.microsoft.com/office/drawing/2014/main" id="{FBA24696-66EA-D1CE-2C39-C4F477808061}"/>
              </a:ext>
            </a:extLst>
          </p:cNvPr>
          <p:cNvSpPr>
            <a:spLocks noGrp="1"/>
          </p:cNvSpPr>
          <p:nvPr>
            <p:ph sz="quarter" idx="39"/>
          </p:nvPr>
        </p:nvSpPr>
        <p:spPr>
          <a:xfrm>
            <a:off x="3330328" y="5207816"/>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
        <p:nvSpPr>
          <p:cNvPr id="51" name="Content Placeholder 96">
            <a:extLst>
              <a:ext uri="{FF2B5EF4-FFF2-40B4-BE49-F238E27FC236}">
                <a16:creationId xmlns:a16="http://schemas.microsoft.com/office/drawing/2014/main" id="{5501C2A1-8D94-B3D2-4EAF-3FF1C258AE1F}"/>
              </a:ext>
            </a:extLst>
          </p:cNvPr>
          <p:cNvSpPr>
            <a:spLocks noGrp="1"/>
          </p:cNvSpPr>
          <p:nvPr>
            <p:ph sz="quarter" idx="40" hasCustomPrompt="1"/>
          </p:nvPr>
        </p:nvSpPr>
        <p:spPr>
          <a:xfrm>
            <a:off x="6270575" y="3432102"/>
            <a:ext cx="559039" cy="338554"/>
          </a:xfrm>
          <a:prstGeom prst="rect">
            <a:avLst/>
          </a:prstGeo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stStyle>
          <a:p>
            <a:pPr lvl="0"/>
            <a:r>
              <a:rPr lang="en-US"/>
              <a:t>07</a:t>
            </a:r>
          </a:p>
        </p:txBody>
      </p:sp>
      <p:sp>
        <p:nvSpPr>
          <p:cNvPr id="52" name="Text Placeholder 102">
            <a:extLst>
              <a:ext uri="{FF2B5EF4-FFF2-40B4-BE49-F238E27FC236}">
                <a16:creationId xmlns:a16="http://schemas.microsoft.com/office/drawing/2014/main" id="{1A7E364D-244B-1175-2641-CBB84A1FC874}"/>
              </a:ext>
            </a:extLst>
          </p:cNvPr>
          <p:cNvSpPr>
            <a:spLocks noGrp="1"/>
          </p:cNvSpPr>
          <p:nvPr>
            <p:ph type="body" sz="quarter" idx="41" hasCustomPrompt="1"/>
          </p:nvPr>
        </p:nvSpPr>
        <p:spPr>
          <a:xfrm>
            <a:off x="6270575" y="3860550"/>
            <a:ext cx="2258469" cy="491539"/>
          </a:xfrm>
          <a:prstGeom prst="rect">
            <a:avLst/>
          </a:prstGeom>
        </p:spPr>
        <p:txBody>
          <a:bodyPr>
            <a:normAutofit/>
          </a:bodyPr>
          <a:lstStyle>
            <a:lvl1pPr marL="0" indent="0">
              <a:buNone/>
              <a:defRPr sz="1400">
                <a:solidFill>
                  <a:schemeClr val="bg1">
                    <a:lumMod val="50000"/>
                  </a:schemeClr>
                </a:solidFill>
              </a:defRPr>
            </a:lvl1pPr>
          </a:lstStyle>
          <a:p>
            <a:pPr lvl="0"/>
            <a:r>
              <a:rPr lang="en-US"/>
              <a:t>Agenda item 7</a:t>
            </a:r>
          </a:p>
        </p:txBody>
      </p:sp>
      <p:sp>
        <p:nvSpPr>
          <p:cNvPr id="53" name="Content Placeholder 11">
            <a:extLst>
              <a:ext uri="{FF2B5EF4-FFF2-40B4-BE49-F238E27FC236}">
                <a16:creationId xmlns:a16="http://schemas.microsoft.com/office/drawing/2014/main" id="{B3BCD9ED-0597-534C-2DDB-31BE4D63BADB}"/>
              </a:ext>
            </a:extLst>
          </p:cNvPr>
          <p:cNvSpPr>
            <a:spLocks noGrp="1"/>
          </p:cNvSpPr>
          <p:nvPr>
            <p:ph sz="quarter" idx="42"/>
          </p:nvPr>
        </p:nvSpPr>
        <p:spPr>
          <a:xfrm>
            <a:off x="6333243" y="3802962"/>
            <a:ext cx="2286000" cy="9144"/>
          </a:xfrm>
          <a:prstGeom prst="rect">
            <a:avLst/>
          </a:prstGeom>
          <a:solidFill>
            <a:schemeClr val="accent1"/>
          </a:solidFill>
          <a:ln w="0">
            <a:noFill/>
          </a:ln>
        </p:spPr>
        <p:txBody>
          <a:bodyPr>
            <a:noAutofit/>
          </a:bodyPr>
          <a:lstStyle>
            <a:lvl1pPr marL="0" indent="0">
              <a:buNone/>
              <a:defRPr sz="100">
                <a:noFill/>
              </a:defRPr>
            </a:lvl1pPr>
          </a:lstStyle>
          <a:p>
            <a:pPr lvl="0"/>
            <a:endParaRPr lang="en-US"/>
          </a:p>
        </p:txBody>
      </p:sp>
    </p:spTree>
    <p:extLst>
      <p:ext uri="{BB962C8B-B14F-4D97-AF65-F5344CB8AC3E}">
        <p14:creationId xmlns:p14="http://schemas.microsoft.com/office/powerpoint/2010/main" val="422040018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EF0F-7CA1-134D-42C6-48C4E6B537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9FC2FC-D986-A743-717C-10BEF70BEC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A9886A-EE08-DEE2-C11D-12FC1DE5B2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9850C6-D011-B885-4AC7-49B400E4F80D}"/>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6" name="Footer Placeholder 5">
            <a:extLst>
              <a:ext uri="{FF2B5EF4-FFF2-40B4-BE49-F238E27FC236}">
                <a16:creationId xmlns:a16="http://schemas.microsoft.com/office/drawing/2014/main" id="{664860EC-2D30-C8E5-89C5-B6370612D5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D0B51C-6E6D-54D3-2935-2C34F26FD47A}"/>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13902221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3BE12-5419-E4A7-39A7-FDF102D104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0CC4BB-7DCF-30E7-1C98-54AF759AEF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4A475-174A-A23E-5F1D-0AED0472A5E6}"/>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E9840B29-8B88-2C51-8BDE-161091155D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B8DA65-3ACE-84F6-C886-1CB45045E5A9}"/>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201970054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679376-B9BB-3BAD-08B8-9924019671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20F1AC-C33B-FC5A-C4A1-088F08D751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C71F52-8F92-5DB5-3A7A-1D3683289147}"/>
              </a:ext>
            </a:extLst>
          </p:cNvPr>
          <p:cNvSpPr>
            <a:spLocks noGrp="1"/>
          </p:cNvSpPr>
          <p:nvPr>
            <p:ph type="dt" sz="half" idx="10"/>
          </p:nvPr>
        </p:nvSpPr>
        <p:spPr/>
        <p:txBody>
          <a:body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91A62407-6B28-759D-DEFB-AAFD97FDC6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12BE9E-45CB-910A-E2D9-F0A3944E063F}"/>
              </a:ext>
            </a:extLst>
          </p:cNvPr>
          <p:cNvSpPr>
            <a:spLocks noGrp="1"/>
          </p:cNvSpPr>
          <p:nvPr>
            <p:ph type="sldNum" sz="quarter" idx="12"/>
          </p:nvPr>
        </p:nvSpPr>
        <p:spPr/>
        <p:txBody>
          <a:bodyPr/>
          <a:lstStyle/>
          <a:p>
            <a:fld id="{B7CBD654-9E41-4A38-A8AA-726A5D78A5A5}" type="slidenum">
              <a:rPr lang="en-US" smtClean="0"/>
              <a:t>‹#›</a:t>
            </a:fld>
            <a:endParaRPr lang="en-US"/>
          </a:p>
        </p:txBody>
      </p:sp>
    </p:spTree>
    <p:extLst>
      <p:ext uri="{BB962C8B-B14F-4D97-AF65-F5344CB8AC3E}">
        <p14:creationId xmlns:p14="http://schemas.microsoft.com/office/powerpoint/2010/main" val="53763028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119F4C-2DE2-3547-E77C-1C242DADDA06}"/>
              </a:ext>
            </a:extLst>
          </p:cNvPr>
          <p:cNvPicPr>
            <a:picLocks noChangeAspect="1"/>
          </p:cNvPicPr>
          <p:nvPr userDrawn="1"/>
        </p:nvPicPr>
        <p:blipFill>
          <a:blip r:embed="rId2"/>
          <a:srcRect/>
          <a:stretch/>
        </p:blipFill>
        <p:spPr>
          <a:xfrm>
            <a:off x="1" y="0"/>
            <a:ext cx="12191998" cy="6857999"/>
          </a:xfrm>
          <a:prstGeom prst="rect">
            <a:avLst/>
          </a:prstGeom>
        </p:spPr>
      </p:pic>
      <p:pic>
        <p:nvPicPr>
          <p:cNvPr id="4" name="MS logo white - EMF" descr="Microsoft logo white text version">
            <a:extLst>
              <a:ext uri="{FF2B5EF4-FFF2-40B4-BE49-F238E27FC236}">
                <a16:creationId xmlns:a16="http://schemas.microsoft.com/office/drawing/2014/main" id="{088C7BD6-4221-C206-2F74-8902CE2464F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5" name="Group 4">
            <a:extLst>
              <a:ext uri="{FF2B5EF4-FFF2-40B4-BE49-F238E27FC236}">
                <a16:creationId xmlns:a16="http://schemas.microsoft.com/office/drawing/2014/main" id="{10587893-D836-5659-E579-9A16F52959A6}"/>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6" name="Freeform: Shape 5">
              <a:extLst>
                <a:ext uri="{FF2B5EF4-FFF2-40B4-BE49-F238E27FC236}">
                  <a16:creationId xmlns:a16="http://schemas.microsoft.com/office/drawing/2014/main" id="{987A261A-E739-9D95-9B50-DF5AA7B9EA78}"/>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CE00FAAA-23B3-A8DE-354A-54E05B2A731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65990B4A-FCB5-9ACB-00F9-FD773EFA9A66}"/>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3A0E468B-3B0E-CE49-C283-E2E6530A364A}"/>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96628F66-6BF5-F092-FB4C-26B696280D00}"/>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B0926998-CBB7-5E33-68F7-EA5852035EE5}"/>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E67BF80A-C170-CDEA-0B62-6DC1E78075F3}"/>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C9AEE3E6-BA0B-C6D4-53D9-0985AC95AE4D}"/>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9EFB31C9-BE41-95AC-B14A-FB1CE14A25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8B3DA13A-E2F1-8076-8A18-78420CC7F31F}"/>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62BFCE3-263A-59BA-1037-F7A66B7D23A0}"/>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28D8652-93FD-7710-BDD3-1647D19C310F}"/>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B4EA9CA-F31E-EFCB-99CC-C6E729A0F0E8}"/>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282C2976-DE8F-CCA6-54F6-D50B5DD05EB6}"/>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8374566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7DFFE5-04B8-BEAD-CA14-B44D1B0618D2}"/>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lIns="0" tIns="0" rIns="0" bIns="0" anchor="b" anchorCtr="0">
            <a:spAutoFit/>
          </a:bodyPr>
          <a:lstStyle>
            <a:lvl1pPr algn="l" defTabSz="932742" rtl="0" eaLnBrk="1" latinLnBrk="0" hangingPunct="1">
              <a:lnSpc>
                <a:spcPct val="100000"/>
              </a:lnSpc>
              <a:spcBef>
                <a:spcPct val="0"/>
              </a:spcBef>
              <a:buNone/>
              <a:defRPr lang="en-US" sz="4000" b="0" kern="1200" cap="none" spc="-50" baseline="0" dirty="0">
                <a:ln w="3175">
                  <a:noFill/>
                </a:ln>
                <a:solidFill>
                  <a:srgbClr val="D4EC8E"/>
                </a:soli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9893994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3B0D12AE-ADCF-1091-117F-BB03F7EC506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1676777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7096680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35220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68293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99059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title slide">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130D67-3C2E-59F4-44C0-B95A915A82FE}"/>
              </a:ext>
            </a:extLst>
          </p:cNvPr>
          <p:cNvSpPr txBox="1"/>
          <p:nvPr userDrawn="1"/>
        </p:nvSpPr>
        <p:spPr>
          <a:xfrm>
            <a:off x="190182" y="680485"/>
            <a:ext cx="3960091" cy="6177516"/>
          </a:xfrm>
          <a:prstGeom prst="rect">
            <a:avLst/>
          </a:prstGeom>
          <a:noFill/>
        </p:spPr>
        <p:txBody>
          <a:bodyPr wrap="square" lIns="0" tIns="0" rIns="0" bIns="0" rtlCol="0" anchor="t">
            <a:noAutofit/>
          </a:bodyPr>
          <a:lstStyle/>
          <a:p>
            <a:pPr algn="l"/>
            <a:endParaRPr lang="en-US" sz="50000" b="1" i="0">
              <a:solidFill>
                <a:srgbClr val="117865"/>
              </a:solidFill>
              <a:latin typeface="Segoe UI" panose="020B0502040204020203" pitchFamily="34" charset="0"/>
              <a:cs typeface="Segoe UI" panose="020B0502040204020203" pitchFamily="34" charset="0"/>
            </a:endParaRPr>
          </a:p>
        </p:txBody>
      </p:sp>
      <p:pic>
        <p:nvPicPr>
          <p:cNvPr id="6" name="Picture 5" descr="Logo, company name&#10;&#10;Description automatically generated">
            <a:extLst>
              <a:ext uri="{FF2B5EF4-FFF2-40B4-BE49-F238E27FC236}">
                <a16:creationId xmlns:a16="http://schemas.microsoft.com/office/drawing/2014/main" id="{A2ADDE53-316E-F6CF-454D-6E35CF8E8F2A}"/>
              </a:ext>
            </a:extLst>
          </p:cNvPr>
          <p:cNvPicPr>
            <a:picLocks noChangeAspect="1"/>
          </p:cNvPicPr>
          <p:nvPr userDrawn="1"/>
        </p:nvPicPr>
        <p:blipFill rotWithShape="1">
          <a:blip r:embed="rId2"/>
          <a:srcRect l="18759" t="13129" r="26406" b="13276"/>
          <a:stretch/>
        </p:blipFill>
        <p:spPr>
          <a:xfrm>
            <a:off x="3107779" y="0"/>
            <a:ext cx="9084221" cy="6858000"/>
          </a:xfrm>
          <a:prstGeom prst="rect">
            <a:avLst/>
          </a:prstGeom>
        </p:spPr>
      </p:pic>
      <p:sp>
        <p:nvSpPr>
          <p:cNvPr id="14" name="Text Placeholder 13">
            <a:extLst>
              <a:ext uri="{FF2B5EF4-FFF2-40B4-BE49-F238E27FC236}">
                <a16:creationId xmlns:a16="http://schemas.microsoft.com/office/drawing/2014/main" id="{F94DE99F-FBA4-EF54-AB6C-52421ADB2852}"/>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1</a:t>
            </a:r>
          </a:p>
        </p:txBody>
      </p:sp>
      <p:sp>
        <p:nvSpPr>
          <p:cNvPr id="16" name="Text Placeholder 15">
            <a:extLst>
              <a:ext uri="{FF2B5EF4-FFF2-40B4-BE49-F238E27FC236}">
                <a16:creationId xmlns:a16="http://schemas.microsoft.com/office/drawing/2014/main" id="{7C33432F-43D0-81F2-E840-DFAC05649057}"/>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one</a:t>
            </a:r>
          </a:p>
        </p:txBody>
      </p:sp>
    </p:spTree>
    <p:extLst>
      <p:ext uri="{BB962C8B-B14F-4D97-AF65-F5344CB8AC3E}">
        <p14:creationId xmlns:p14="http://schemas.microsoft.com/office/powerpoint/2010/main" val="1276922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2709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CFADFBB8-E1C1-D5AB-8154-CBA2D9EFB6B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398846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679149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432037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618111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53922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3616310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531965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6166581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5859177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ection title slide">
    <p:bg>
      <p:bgPr>
        <a:solidFill>
          <a:schemeClr val="bg1"/>
        </a:solidFill>
        <a:effectLst/>
      </p:bgPr>
    </p:bg>
    <p:spTree>
      <p:nvGrpSpPr>
        <p:cNvPr id="1" name=""/>
        <p:cNvGrpSpPr/>
        <p:nvPr/>
      </p:nvGrpSpPr>
      <p:grpSpPr>
        <a:xfrm>
          <a:off x="0" y="0"/>
          <a:ext cx="0" cy="0"/>
          <a:chOff x="0" y="0"/>
          <a:chExt cx="0" cy="0"/>
        </a:xfrm>
      </p:grpSpPr>
      <p:pic>
        <p:nvPicPr>
          <p:cNvPr id="7" name="Picture 6" descr="Logo, company name&#10;&#10;Description automatically generated">
            <a:extLst>
              <a:ext uri="{FF2B5EF4-FFF2-40B4-BE49-F238E27FC236}">
                <a16:creationId xmlns:a16="http://schemas.microsoft.com/office/drawing/2014/main" id="{0B027074-CC21-7765-7EBA-C4FEB11FA83C}"/>
              </a:ext>
            </a:extLst>
          </p:cNvPr>
          <p:cNvPicPr>
            <a:picLocks noChangeAspect="1"/>
          </p:cNvPicPr>
          <p:nvPr userDrawn="1"/>
        </p:nvPicPr>
        <p:blipFill rotWithShape="1">
          <a:blip r:embed="rId2"/>
          <a:srcRect l="-1" t="10885" r="25361" b="14477"/>
          <a:stretch/>
        </p:blipFill>
        <p:spPr>
          <a:xfrm>
            <a:off x="1" y="0"/>
            <a:ext cx="12192000" cy="6858000"/>
          </a:xfrm>
          <a:prstGeom prst="rect">
            <a:avLst/>
          </a:prstGeom>
        </p:spPr>
      </p:pic>
      <p:sp>
        <p:nvSpPr>
          <p:cNvPr id="4" name="Text Placeholder 13">
            <a:extLst>
              <a:ext uri="{FF2B5EF4-FFF2-40B4-BE49-F238E27FC236}">
                <a16:creationId xmlns:a16="http://schemas.microsoft.com/office/drawing/2014/main" id="{FFD359E1-CD1F-B62D-4444-0EF8F94E3423}"/>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2</a:t>
            </a:r>
          </a:p>
        </p:txBody>
      </p:sp>
      <p:sp>
        <p:nvSpPr>
          <p:cNvPr id="5" name="Text Placeholder 15">
            <a:extLst>
              <a:ext uri="{FF2B5EF4-FFF2-40B4-BE49-F238E27FC236}">
                <a16:creationId xmlns:a16="http://schemas.microsoft.com/office/drawing/2014/main" id="{95E90C23-BB92-BB2A-6484-BC8E04797D6D}"/>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two</a:t>
            </a:r>
          </a:p>
        </p:txBody>
      </p:sp>
    </p:spTree>
    <p:extLst>
      <p:ext uri="{BB962C8B-B14F-4D97-AF65-F5344CB8AC3E}">
        <p14:creationId xmlns:p14="http://schemas.microsoft.com/office/powerpoint/2010/main" val="256216767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3102409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688639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3889646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80841036"/>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0172291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7245721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03841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4480526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627540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4315243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title slide">
    <p:bg>
      <p:bgPr>
        <a:solidFill>
          <a:schemeClr val="bg1"/>
        </a:solidFill>
        <a:effectLst/>
      </p:bgPr>
    </p:bg>
    <p:spTree>
      <p:nvGrpSpPr>
        <p:cNvPr id="1" name=""/>
        <p:cNvGrpSpPr/>
        <p:nvPr/>
      </p:nvGrpSpPr>
      <p:grpSpPr>
        <a:xfrm>
          <a:off x="0" y="0"/>
          <a:ext cx="0" cy="0"/>
          <a:chOff x="0" y="0"/>
          <a:chExt cx="0" cy="0"/>
        </a:xfrm>
      </p:grpSpPr>
      <p:pic>
        <p:nvPicPr>
          <p:cNvPr id="7" name="Picture 6" descr="Logo, company name&#10;&#10;Description automatically generated">
            <a:extLst>
              <a:ext uri="{FF2B5EF4-FFF2-40B4-BE49-F238E27FC236}">
                <a16:creationId xmlns:a16="http://schemas.microsoft.com/office/drawing/2014/main" id="{8C2E6F81-16E5-082F-C208-9A5F395E85A7}"/>
              </a:ext>
            </a:extLst>
          </p:cNvPr>
          <p:cNvPicPr>
            <a:picLocks noChangeAspect="1"/>
          </p:cNvPicPr>
          <p:nvPr userDrawn="1"/>
        </p:nvPicPr>
        <p:blipFill rotWithShape="1">
          <a:blip r:embed="rId2"/>
          <a:srcRect l="-44" t="16736" r="25201" b="8420"/>
          <a:stretch/>
        </p:blipFill>
        <p:spPr>
          <a:xfrm>
            <a:off x="1" y="0"/>
            <a:ext cx="12191999" cy="6858000"/>
          </a:xfrm>
          <a:prstGeom prst="rect">
            <a:avLst/>
          </a:prstGeom>
        </p:spPr>
      </p:pic>
      <p:sp>
        <p:nvSpPr>
          <p:cNvPr id="4" name="Text Placeholder 13">
            <a:extLst>
              <a:ext uri="{FF2B5EF4-FFF2-40B4-BE49-F238E27FC236}">
                <a16:creationId xmlns:a16="http://schemas.microsoft.com/office/drawing/2014/main" id="{107247C1-B2C3-3254-FB56-10C71FC4BEB5}"/>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3</a:t>
            </a:r>
          </a:p>
        </p:txBody>
      </p:sp>
      <p:sp>
        <p:nvSpPr>
          <p:cNvPr id="5" name="Text Placeholder 15">
            <a:extLst>
              <a:ext uri="{FF2B5EF4-FFF2-40B4-BE49-F238E27FC236}">
                <a16:creationId xmlns:a16="http://schemas.microsoft.com/office/drawing/2014/main" id="{A556EEAB-15C2-3B4D-EABA-7C95356F3468}"/>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three</a:t>
            </a:r>
          </a:p>
        </p:txBody>
      </p:sp>
    </p:spTree>
    <p:extLst>
      <p:ext uri="{BB962C8B-B14F-4D97-AF65-F5344CB8AC3E}">
        <p14:creationId xmlns:p14="http://schemas.microsoft.com/office/powerpoint/2010/main" val="165644407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3734423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8098326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2598586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276849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981702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6565537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043068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966378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Developer Code Layou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6217126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Code Bottom">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9709124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ection title slide">
    <p:bg>
      <p:bgPr>
        <a:solidFill>
          <a:schemeClr val="bg1"/>
        </a:solidFill>
        <a:effectLst/>
      </p:bgPr>
    </p:bg>
    <p:spTree>
      <p:nvGrpSpPr>
        <p:cNvPr id="1" name=""/>
        <p:cNvGrpSpPr/>
        <p:nvPr/>
      </p:nvGrpSpPr>
      <p:grpSpPr>
        <a:xfrm>
          <a:off x="0" y="0"/>
          <a:ext cx="0" cy="0"/>
          <a:chOff x="0" y="0"/>
          <a:chExt cx="0" cy="0"/>
        </a:xfrm>
      </p:grpSpPr>
      <p:pic>
        <p:nvPicPr>
          <p:cNvPr id="8" name="Picture 7" descr="Logo, company name&#10;&#10;Description automatically generated">
            <a:extLst>
              <a:ext uri="{FF2B5EF4-FFF2-40B4-BE49-F238E27FC236}">
                <a16:creationId xmlns:a16="http://schemas.microsoft.com/office/drawing/2014/main" id="{60C7CC05-AE26-000D-1411-A5FBBAEB65EC}"/>
              </a:ext>
            </a:extLst>
          </p:cNvPr>
          <p:cNvPicPr>
            <a:picLocks noChangeAspect="1"/>
          </p:cNvPicPr>
          <p:nvPr userDrawn="1"/>
        </p:nvPicPr>
        <p:blipFill rotWithShape="1">
          <a:blip r:embed="rId2"/>
          <a:srcRect t="18280" r="30359" b="12077"/>
          <a:stretch/>
        </p:blipFill>
        <p:spPr>
          <a:xfrm>
            <a:off x="0" y="0"/>
            <a:ext cx="12192000" cy="6858000"/>
          </a:xfrm>
          <a:prstGeom prst="rect">
            <a:avLst/>
          </a:prstGeom>
        </p:spPr>
      </p:pic>
      <p:sp>
        <p:nvSpPr>
          <p:cNvPr id="4" name="Text Placeholder 13">
            <a:extLst>
              <a:ext uri="{FF2B5EF4-FFF2-40B4-BE49-F238E27FC236}">
                <a16:creationId xmlns:a16="http://schemas.microsoft.com/office/drawing/2014/main" id="{050669BE-DBC3-CB3A-118C-94DE7168BA8A}"/>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4</a:t>
            </a:r>
          </a:p>
        </p:txBody>
      </p:sp>
      <p:sp>
        <p:nvSpPr>
          <p:cNvPr id="5" name="Text Placeholder 15">
            <a:extLst>
              <a:ext uri="{FF2B5EF4-FFF2-40B4-BE49-F238E27FC236}">
                <a16:creationId xmlns:a16="http://schemas.microsoft.com/office/drawing/2014/main" id="{6B3D4794-EA42-5450-E8D0-24B1037B5E3E}"/>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four</a:t>
            </a:r>
          </a:p>
        </p:txBody>
      </p:sp>
    </p:spTree>
    <p:extLst>
      <p:ext uri="{BB962C8B-B14F-4D97-AF65-F5344CB8AC3E}">
        <p14:creationId xmlns:p14="http://schemas.microsoft.com/office/powerpoint/2010/main" val="379765071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ode Top">
    <p:bg>
      <p:bgPr>
        <a:solidFill>
          <a:schemeClr val="bg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6720086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Code Right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0648339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de Left sde">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1077135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D4EC8E"/>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07F2E3-ADBA-976C-D1EE-6EED443BC8E0}"/>
              </a:ext>
            </a:extLst>
          </p:cNvPr>
          <p:cNvPicPr>
            <a:picLocks noChangeAspect="1"/>
          </p:cNvPicPr>
          <p:nvPr userDrawn="1"/>
        </p:nvPicPr>
        <p:blipFill>
          <a:blip r:embed="rId2"/>
          <a:srcRect/>
          <a:stretch/>
        </p:blipFill>
        <p:spPr>
          <a:xfrm>
            <a:off x="7887013" y="1090"/>
            <a:ext cx="4304988" cy="6855821"/>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00000"/>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rgbClr val="000000"/>
                </a:solidFill>
                <a:latin typeface="+mn-lt"/>
              </a:defRPr>
            </a:lvl1pPr>
          </a:lstStyle>
          <a:p>
            <a:pPr lvl="0"/>
            <a:r>
              <a:rPr lang="en-US"/>
              <a:t>Speaker name</a:t>
            </a:r>
          </a:p>
        </p:txBody>
      </p:sp>
    </p:spTree>
    <p:extLst>
      <p:ext uri="{BB962C8B-B14F-4D97-AF65-F5344CB8AC3E}">
        <p14:creationId xmlns:p14="http://schemas.microsoft.com/office/powerpoint/2010/main" val="3015485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em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911871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D4EC8E"/>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1EF3A5-7C78-051A-D6EA-F40975B865A0}"/>
              </a:ext>
            </a:extLst>
          </p:cNvPr>
          <p:cNvPicPr>
            <a:picLocks noChangeAspect="1"/>
          </p:cNvPicPr>
          <p:nvPr userDrawn="1"/>
        </p:nvPicPr>
        <p:blipFill>
          <a:blip r:embed="rId2"/>
          <a:srcRect/>
          <a:stretch/>
        </p:blipFill>
        <p:spPr>
          <a:xfrm>
            <a:off x="8515416" y="933"/>
            <a:ext cx="3676584" cy="6856134"/>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000000"/>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133399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346939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12382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86022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411255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Section title slide">
    <p:bg>
      <p:bgPr>
        <a:solidFill>
          <a:schemeClr val="bg1"/>
        </a:solidFill>
        <a:effectLst/>
      </p:bgPr>
    </p:bg>
    <p:spTree>
      <p:nvGrpSpPr>
        <p:cNvPr id="1" name=""/>
        <p:cNvGrpSpPr/>
        <p:nvPr/>
      </p:nvGrpSpPr>
      <p:grpSpPr>
        <a:xfrm>
          <a:off x="0" y="0"/>
          <a:ext cx="0" cy="0"/>
          <a:chOff x="0" y="0"/>
          <a:chExt cx="0" cy="0"/>
        </a:xfrm>
      </p:grpSpPr>
      <p:pic>
        <p:nvPicPr>
          <p:cNvPr id="6" name="Picture 5" descr="Logo, company name&#10;&#10;Description automatically generated">
            <a:extLst>
              <a:ext uri="{FF2B5EF4-FFF2-40B4-BE49-F238E27FC236}">
                <a16:creationId xmlns:a16="http://schemas.microsoft.com/office/drawing/2014/main" id="{17BF2FDF-4934-411A-99F7-2604F3BFE078}"/>
              </a:ext>
            </a:extLst>
          </p:cNvPr>
          <p:cNvPicPr>
            <a:picLocks noChangeAspect="1"/>
          </p:cNvPicPr>
          <p:nvPr userDrawn="1"/>
        </p:nvPicPr>
        <p:blipFill rotWithShape="1">
          <a:blip r:embed="rId2"/>
          <a:srcRect l="-6172" t="19980" r="34602" b="8450"/>
          <a:stretch/>
        </p:blipFill>
        <p:spPr>
          <a:xfrm>
            <a:off x="1" y="0"/>
            <a:ext cx="12192000" cy="6858000"/>
          </a:xfrm>
          <a:prstGeom prst="rect">
            <a:avLst/>
          </a:prstGeom>
        </p:spPr>
      </p:pic>
      <p:sp>
        <p:nvSpPr>
          <p:cNvPr id="3" name="Text Placeholder 13">
            <a:extLst>
              <a:ext uri="{FF2B5EF4-FFF2-40B4-BE49-F238E27FC236}">
                <a16:creationId xmlns:a16="http://schemas.microsoft.com/office/drawing/2014/main" id="{3CAD0C55-5DC1-ED53-1ADD-9AA666DDB015}"/>
              </a:ext>
            </a:extLst>
          </p:cNvPr>
          <p:cNvSpPr>
            <a:spLocks noGrp="1"/>
          </p:cNvSpPr>
          <p:nvPr>
            <p:ph type="body" sz="quarter" idx="10" hasCustomPrompt="1"/>
          </p:nvPr>
        </p:nvSpPr>
        <p:spPr>
          <a:xfrm>
            <a:off x="190182" y="1399623"/>
            <a:ext cx="3635375" cy="6176962"/>
          </a:xfrm>
          <a:prstGeom prst="rect">
            <a:avLst/>
          </a:prstGeom>
        </p:spPr>
        <p:txBody>
          <a:bodyPr>
            <a:noAutofit/>
          </a:bodyPr>
          <a:lstStyle>
            <a:lvl1pPr marL="0" indent="0">
              <a:buNone/>
              <a:defRPr sz="50000" b="1" i="0">
                <a:latin typeface="Segoe UI" panose="020B0502040204020203" pitchFamily="34" charset="0"/>
                <a:cs typeface="Segoe UI" panose="020B0502040204020203" pitchFamily="34" charset="0"/>
              </a:defRPr>
            </a:lvl1pPr>
            <a:lvl2pPr>
              <a:defRPr sz="50000"/>
            </a:lvl2pPr>
            <a:lvl3pPr>
              <a:defRPr sz="50000"/>
            </a:lvl3pPr>
            <a:lvl4pPr>
              <a:defRPr sz="50000"/>
            </a:lvl4pPr>
            <a:lvl5pPr>
              <a:defRPr sz="50000"/>
            </a:lvl5pPr>
          </a:lstStyle>
          <a:p>
            <a:pPr lvl="0"/>
            <a:r>
              <a:rPr lang="en-US"/>
              <a:t>5</a:t>
            </a:r>
          </a:p>
        </p:txBody>
      </p:sp>
      <p:sp>
        <p:nvSpPr>
          <p:cNvPr id="5" name="Text Placeholder 15">
            <a:extLst>
              <a:ext uri="{FF2B5EF4-FFF2-40B4-BE49-F238E27FC236}">
                <a16:creationId xmlns:a16="http://schemas.microsoft.com/office/drawing/2014/main" id="{72CD92EB-8D2D-5C6B-15F9-293670B2E769}"/>
              </a:ext>
            </a:extLst>
          </p:cNvPr>
          <p:cNvSpPr>
            <a:spLocks noGrp="1"/>
          </p:cNvSpPr>
          <p:nvPr>
            <p:ph type="body" sz="quarter" idx="11" hasCustomPrompt="1"/>
          </p:nvPr>
        </p:nvSpPr>
        <p:spPr>
          <a:xfrm>
            <a:off x="4150273" y="4747586"/>
            <a:ext cx="5010056" cy="1398587"/>
          </a:xfrm>
          <a:prstGeom prst="rect">
            <a:avLst/>
          </a:prstGeom>
        </p:spPr>
        <p:txBody>
          <a:bodyPr>
            <a:normAutofit/>
          </a:bodyPr>
          <a:lstStyle>
            <a:lvl1pPr marL="0" indent="0">
              <a:buNone/>
              <a:defRPr sz="3600" b="1" i="0">
                <a:solidFill>
                  <a:schemeClr val="tx1"/>
                </a:solidFill>
                <a:latin typeface="Segoe UI Semibold" panose="020B0502040204020203" pitchFamily="34" charset="0"/>
                <a:cs typeface="Segoe UI Semibold" panose="020B0502040204020203" pitchFamily="34" charset="0"/>
              </a:defRPr>
            </a:lvl1pPr>
          </a:lstStyle>
          <a:p>
            <a:pPr lvl="0"/>
            <a:r>
              <a:rPr lang="en-US"/>
              <a:t>Section title five</a:t>
            </a:r>
          </a:p>
        </p:txBody>
      </p:sp>
    </p:spTree>
    <p:extLst>
      <p:ext uri="{BB962C8B-B14F-4D97-AF65-F5344CB8AC3E}">
        <p14:creationId xmlns:p14="http://schemas.microsoft.com/office/powerpoint/2010/main" val="419392471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624260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theme" Target="../theme/theme4.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6.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slideLayout" Target="../slideLayouts/slideLayout68.xml"/><Relationship Id="rId39" Type="http://schemas.openxmlformats.org/officeDocument/2006/relationships/slideLayout" Target="../slideLayouts/slideLayout81.xml"/><Relationship Id="rId21" Type="http://schemas.openxmlformats.org/officeDocument/2006/relationships/slideLayout" Target="../slideLayouts/slideLayout63.xml"/><Relationship Id="rId34" Type="http://schemas.openxmlformats.org/officeDocument/2006/relationships/slideLayout" Target="../slideLayouts/slideLayout76.xml"/><Relationship Id="rId42" Type="http://schemas.openxmlformats.org/officeDocument/2006/relationships/slideLayout" Target="../slideLayouts/slideLayout84.xml"/><Relationship Id="rId47" Type="http://schemas.openxmlformats.org/officeDocument/2006/relationships/slideLayout" Target="../slideLayouts/slideLayout89.xml"/><Relationship Id="rId50" Type="http://schemas.openxmlformats.org/officeDocument/2006/relationships/image" Target="../media/image17.png"/><Relationship Id="rId7" Type="http://schemas.openxmlformats.org/officeDocument/2006/relationships/slideLayout" Target="../slideLayouts/slideLayout4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9" Type="http://schemas.openxmlformats.org/officeDocument/2006/relationships/slideLayout" Target="../slideLayouts/slideLayout71.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32" Type="http://schemas.openxmlformats.org/officeDocument/2006/relationships/slideLayout" Target="../slideLayouts/slideLayout74.xml"/><Relationship Id="rId37" Type="http://schemas.openxmlformats.org/officeDocument/2006/relationships/slideLayout" Target="../slideLayouts/slideLayout79.xml"/><Relationship Id="rId40" Type="http://schemas.openxmlformats.org/officeDocument/2006/relationships/slideLayout" Target="../slideLayouts/slideLayout82.xml"/><Relationship Id="rId45" Type="http://schemas.openxmlformats.org/officeDocument/2006/relationships/slideLayout" Target="../slideLayouts/slideLayout87.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28" Type="http://schemas.openxmlformats.org/officeDocument/2006/relationships/slideLayout" Target="../slideLayouts/slideLayout70.xml"/><Relationship Id="rId36" Type="http://schemas.openxmlformats.org/officeDocument/2006/relationships/slideLayout" Target="../slideLayouts/slideLayout78.xml"/><Relationship Id="rId49" Type="http://schemas.openxmlformats.org/officeDocument/2006/relationships/theme" Target="../theme/theme7.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31" Type="http://schemas.openxmlformats.org/officeDocument/2006/relationships/slideLayout" Target="../slideLayouts/slideLayout73.xml"/><Relationship Id="rId44" Type="http://schemas.openxmlformats.org/officeDocument/2006/relationships/slideLayout" Target="../slideLayouts/slideLayout86.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 Id="rId27" Type="http://schemas.openxmlformats.org/officeDocument/2006/relationships/slideLayout" Target="../slideLayouts/slideLayout69.xml"/><Relationship Id="rId30" Type="http://schemas.openxmlformats.org/officeDocument/2006/relationships/slideLayout" Target="../slideLayouts/slideLayout72.xml"/><Relationship Id="rId35" Type="http://schemas.openxmlformats.org/officeDocument/2006/relationships/slideLayout" Target="../slideLayouts/slideLayout77.xml"/><Relationship Id="rId43" Type="http://schemas.openxmlformats.org/officeDocument/2006/relationships/slideLayout" Target="../slideLayouts/slideLayout85.xml"/><Relationship Id="rId48" Type="http://schemas.openxmlformats.org/officeDocument/2006/relationships/slideLayout" Target="../slideLayouts/slideLayout90.xml"/><Relationship Id="rId8" Type="http://schemas.openxmlformats.org/officeDocument/2006/relationships/slideLayout" Target="../slideLayouts/slideLayout50.xml"/><Relationship Id="rId51" Type="http://schemas.openxmlformats.org/officeDocument/2006/relationships/image" Target="../media/image18.svg"/><Relationship Id="rId3" Type="http://schemas.openxmlformats.org/officeDocument/2006/relationships/slideLayout" Target="../slideLayouts/slideLayout45.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slideLayout" Target="../slideLayouts/slideLayout67.xml"/><Relationship Id="rId33" Type="http://schemas.openxmlformats.org/officeDocument/2006/relationships/slideLayout" Target="../slideLayouts/slideLayout75.xml"/><Relationship Id="rId38" Type="http://schemas.openxmlformats.org/officeDocument/2006/relationships/slideLayout" Target="../slideLayouts/slideLayout80.xml"/><Relationship Id="rId46" Type="http://schemas.openxmlformats.org/officeDocument/2006/relationships/slideLayout" Target="../slideLayouts/slideLayout88.xml"/><Relationship Id="rId20" Type="http://schemas.openxmlformats.org/officeDocument/2006/relationships/slideLayout" Target="../slideLayouts/slideLayout62.xml"/><Relationship Id="rId41" Type="http://schemas.openxmlformats.org/officeDocument/2006/relationships/slideLayout" Target="../slideLayouts/slideLayout83.xml"/><Relationship Id="rId1" Type="http://schemas.openxmlformats.org/officeDocument/2006/relationships/slideLayout" Target="../slideLayouts/slideLayout43.xml"/><Relationship Id="rId6"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Title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098733168"/>
      </p:ext>
    </p:extLst>
  </p:cSld>
  <p:clrMap bg1="lt1" tx1="dk1" bg2="lt2" tx2="dk2" accent1="accent1" accent2="accent2" accent3="accent3" accent4="accent4" accent5="accent5" accent6="accent6" hlink="hlink" folHlink="folHlink"/>
  <p:sldLayoutIdLst>
    <p:sldLayoutId id="2147483675" r:id="rId1"/>
    <p:sldLayoutId id="2147483649" r:id="rId2"/>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Content / Agenda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1861143777"/>
      </p:ext>
    </p:extLst>
  </p:cSld>
  <p:clrMap bg1="lt1" tx1="dk1" bg2="lt2" tx2="dk2" accent1="accent1" accent2="accent2" accent3="accent3" accent4="accent4" accent5="accent5" accent6="accent6" hlink="hlink" folHlink="folHlink"/>
  <p:sldLayoutIdLst>
    <p:sldLayoutId id="2147483670" r:id="rId1"/>
    <p:sldLayoutId id="2147483650" r:id="rId2"/>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Section Title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189644909"/>
      </p:ext>
    </p:extLst>
  </p:cSld>
  <p:clrMap bg1="lt1" tx1="dk1" bg2="lt2" tx2="dk2" accent1="accent1" accent2="accent2" accent3="accent3" accent4="accent4" accent5="accent5" accent6="accent6" hlink="hlink" folHlink="folHlink"/>
  <p:sldLayoutIdLst>
    <p:sldLayoutId id="2147483652" r:id="rId1"/>
    <p:sldLayoutId id="2147483660" r:id="rId2"/>
    <p:sldLayoutId id="2147483661" r:id="rId3"/>
    <p:sldLayoutId id="2147483662" r:id="rId4"/>
    <p:sldLayoutId id="2147483663" r:id="rId5"/>
    <p:sldLayoutId id="2147483757" r:id="rId6"/>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Body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597182248"/>
      </p:ext>
    </p:extLst>
  </p:cSld>
  <p:clrMap bg1="lt1" tx1="dk1" bg2="lt2" tx2="dk2" accent1="accent1" accent2="accent2" accent3="accent3" accent4="accent4" accent5="accent5" accent6="accent6" hlink="hlink" folHlink="folHlink"/>
  <p:sldLayoutIdLst>
    <p:sldLayoutId id="2147483673" r:id="rId1"/>
    <p:sldLayoutId id="2147483669" r:id="rId2"/>
    <p:sldLayoutId id="2147483739" r:id="rId3"/>
    <p:sldLayoutId id="2147483740" r:id="rId4"/>
    <p:sldLayoutId id="2147483741" r:id="rId5"/>
    <p:sldLayoutId id="2147483742" r:id="rId6"/>
    <p:sldLayoutId id="2147483743" r:id="rId7"/>
    <p:sldLayoutId id="2147483744" r:id="rId8"/>
    <p:sldLayoutId id="2147483653" r:id="rId9"/>
    <p:sldLayoutId id="2147483665" r:id="rId10"/>
    <p:sldLayoutId id="2147483664" r:id="rId11"/>
    <p:sldLayoutId id="2147483654" r:id="rId12"/>
    <p:sldLayoutId id="2147483736" r:id="rId13"/>
    <p:sldLayoutId id="2147483737" r:id="rId14"/>
    <p:sldLayoutId id="2147483674" r:id="rId15"/>
    <p:sldLayoutId id="2147483666" r:id="rId16"/>
    <p:sldLayoutId id="2147483668" r:id="rId17"/>
    <p:sldLayoutId id="2147483672" r:id="rId18"/>
    <p:sldLayoutId id="2147483671" r:id="rId19"/>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0E9EE7-FB3C-7D1F-A2DB-596E0938886E}"/>
              </a:ext>
            </a:extLst>
          </p:cNvPr>
          <p:cNvSpPr>
            <a:spLocks noGrp="1"/>
          </p:cNvSpPr>
          <p:nvPr>
            <p:ph type="title"/>
          </p:nvPr>
        </p:nvSpPr>
        <p:spPr>
          <a:xfrm>
            <a:off x="607809" y="365125"/>
            <a:ext cx="10515600" cy="1325563"/>
          </a:xfrm>
          <a:prstGeom prst="rect">
            <a:avLst/>
          </a:prstGeom>
        </p:spPr>
        <p:txBody>
          <a:bodyPr vert="horz" lIns="91440" tIns="45720" rIns="91440" bIns="45720" rtlCol="0" anchor="ctr">
            <a:normAutofit/>
          </a:bodyPr>
          <a:lstStyle/>
          <a:p>
            <a:r>
              <a:rPr lang="en-US"/>
              <a:t>Thank You Slides</a:t>
            </a:r>
          </a:p>
        </p:txBody>
      </p:sp>
      <p:sp>
        <p:nvSpPr>
          <p:cNvPr id="6" name="Slide Number Placeholder 5">
            <a:extLst>
              <a:ext uri="{FF2B5EF4-FFF2-40B4-BE49-F238E27FC236}">
                <a16:creationId xmlns:a16="http://schemas.microsoft.com/office/drawing/2014/main" id="{6127FA82-318A-3A34-2934-24B034B5805F}"/>
              </a:ext>
            </a:extLst>
          </p:cNvPr>
          <p:cNvSpPr>
            <a:spLocks noGrp="1"/>
          </p:cNvSpPr>
          <p:nvPr>
            <p:ph type="sldNum" sz="quarter" idx="4"/>
          </p:nvPr>
        </p:nvSpPr>
        <p:spPr>
          <a:xfrm>
            <a:off x="607809" y="6311900"/>
            <a:ext cx="399288"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fld id="{B1356FBF-028C-F74E-A7B4-9B8ED246DD1B}" type="slidenum">
              <a:rPr lang="en-US" smtClean="0"/>
              <a:pPr/>
              <a:t>‹#›</a:t>
            </a:fld>
            <a:endParaRPr lang="en-US"/>
          </a:p>
        </p:txBody>
      </p:sp>
      <p:sp>
        <p:nvSpPr>
          <p:cNvPr id="10" name="Footer Placeholder 9">
            <a:extLst>
              <a:ext uri="{FF2B5EF4-FFF2-40B4-BE49-F238E27FC236}">
                <a16:creationId xmlns:a16="http://schemas.microsoft.com/office/drawing/2014/main" id="{8E92EE12-E16C-066A-7EFA-7E3A5BF6D573}"/>
              </a:ext>
            </a:extLst>
          </p:cNvPr>
          <p:cNvSpPr>
            <a:spLocks noGrp="1"/>
          </p:cNvSpPr>
          <p:nvPr>
            <p:ph type="ftr" sz="quarter" idx="3"/>
          </p:nvPr>
        </p:nvSpPr>
        <p:spPr>
          <a:xfrm>
            <a:off x="1007097" y="6311900"/>
            <a:ext cx="2078736" cy="365125"/>
          </a:xfrm>
          <a:prstGeom prst="rect">
            <a:avLst/>
          </a:prstGeom>
        </p:spPr>
        <p:txBody>
          <a:bodyPr vert="horz" lIns="91440" tIns="45720" rIns="91440" bIns="45720" rtlCol="0" anchor="ctr"/>
          <a:lstStyle>
            <a:lvl1pPr algn="l">
              <a:defRPr sz="1000" b="0" i="0">
                <a:solidFill>
                  <a:schemeClr val="tx1">
                    <a:tint val="75000"/>
                  </a:schemeClr>
                </a:solidFill>
                <a:latin typeface="Segoe UI Semilight" panose="020B0402040204020203" pitchFamily="34" charset="0"/>
                <a:cs typeface="Segoe UI Semilight" panose="020B0402040204020203" pitchFamily="34" charset="0"/>
              </a:defRPr>
            </a:lvl1pPr>
          </a:lstStyle>
          <a:p>
            <a:r>
              <a:rPr lang="en-US"/>
              <a:t>Microsoft Fabric</a:t>
            </a:r>
          </a:p>
        </p:txBody>
      </p:sp>
    </p:spTree>
    <p:extLst>
      <p:ext uri="{BB962C8B-B14F-4D97-AF65-F5344CB8AC3E}">
        <p14:creationId xmlns:p14="http://schemas.microsoft.com/office/powerpoint/2010/main" val="4127475901"/>
      </p:ext>
    </p:extLst>
  </p:cSld>
  <p:clrMap bg1="lt1" tx1="dk1" bg2="lt2" tx2="dk2" accent1="accent1" accent2="accent2" accent3="accent3" accent4="accent4" accent5="accent5" accent6="accent6" hlink="hlink" folHlink="folHlink"/>
  <p:sldLayoutIdLst>
    <p:sldLayoutId id="2147483667" r:id="rId1"/>
    <p:sldLayoutId id="2147483676" r:id="rId2"/>
  </p:sldLayoutIdLst>
  <p:hf hdr="0" dt="0"/>
  <p:txStyles>
    <p:titleStyle>
      <a:lvl1pPr algn="l" defTabSz="914400" rtl="0" eaLnBrk="1" latinLnBrk="0" hangingPunct="1">
        <a:lnSpc>
          <a:spcPct val="90000"/>
        </a:lnSpc>
        <a:spcBef>
          <a:spcPct val="0"/>
        </a:spcBef>
        <a:buNone/>
        <a:defRPr sz="4200" b="1" i="0" kern="1200">
          <a:solidFill>
            <a:schemeClr val="tx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b="0" i="0" kern="1200">
          <a:solidFill>
            <a:schemeClr val="accent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410098-1327-E0B1-62EE-74A00CE1BB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40C056-90DC-6905-E9ED-968927CAEC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8B1B60-966B-22FE-56D9-91B87F0833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8A86-101E-44B2-9FE4-B279C1296297}" type="datetimeFigureOut">
              <a:rPr lang="en-US" smtClean="0"/>
              <a:t>11/6/2023</a:t>
            </a:fld>
            <a:endParaRPr lang="en-US"/>
          </a:p>
        </p:txBody>
      </p:sp>
      <p:sp>
        <p:nvSpPr>
          <p:cNvPr id="5" name="Footer Placeholder 4">
            <a:extLst>
              <a:ext uri="{FF2B5EF4-FFF2-40B4-BE49-F238E27FC236}">
                <a16:creationId xmlns:a16="http://schemas.microsoft.com/office/drawing/2014/main" id="{3185625B-5E92-925D-0AAB-7F1A455A84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2C4E5DB-9C9D-8C46-C4D3-EF435527E4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CBD654-9E41-4A38-A8AA-726A5D78A5A5}" type="slidenum">
              <a:rPr lang="en-US" smtClean="0"/>
              <a:t>‹#›</a:t>
            </a:fld>
            <a:endParaRPr lang="en-US"/>
          </a:p>
        </p:txBody>
      </p:sp>
    </p:spTree>
    <p:extLst>
      <p:ext uri="{BB962C8B-B14F-4D97-AF65-F5344CB8AC3E}">
        <p14:creationId xmlns:p14="http://schemas.microsoft.com/office/powerpoint/2010/main" val="78641133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0">
            <a:extLst>
              <a:ext uri="{96DAC541-7B7A-43D3-8B79-37D633B846F1}">
                <asvg:svgBlip xmlns:asvg="http://schemas.microsoft.com/office/drawing/2016/SVG/main" r:embed="rId5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069326572"/>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 id="2147483776" r:id="rId18"/>
    <p:sldLayoutId id="2147483777" r:id="rId19"/>
    <p:sldLayoutId id="2147483778" r:id="rId20"/>
    <p:sldLayoutId id="2147483779" r:id="rId21"/>
    <p:sldLayoutId id="2147483780" r:id="rId22"/>
    <p:sldLayoutId id="2147483781" r:id="rId23"/>
    <p:sldLayoutId id="2147483782" r:id="rId24"/>
    <p:sldLayoutId id="2147483783" r:id="rId25"/>
    <p:sldLayoutId id="2147483784" r:id="rId26"/>
    <p:sldLayoutId id="2147483785" r:id="rId27"/>
    <p:sldLayoutId id="2147483786" r:id="rId28"/>
    <p:sldLayoutId id="2147483787" r:id="rId29"/>
    <p:sldLayoutId id="2147483788" r:id="rId30"/>
    <p:sldLayoutId id="2147483789" r:id="rId31"/>
    <p:sldLayoutId id="2147483790" r:id="rId32"/>
    <p:sldLayoutId id="2147483791" r:id="rId33"/>
    <p:sldLayoutId id="2147483792" r:id="rId34"/>
    <p:sldLayoutId id="2147483793" r:id="rId35"/>
    <p:sldLayoutId id="2147483794" r:id="rId36"/>
    <p:sldLayoutId id="2147483795" r:id="rId37"/>
    <p:sldLayoutId id="2147483796" r:id="rId38"/>
    <p:sldLayoutId id="2147483797" r:id="rId39"/>
    <p:sldLayoutId id="2147483798" r:id="rId40"/>
    <p:sldLayoutId id="2147483799" r:id="rId41"/>
    <p:sldLayoutId id="2147483800" r:id="rId42"/>
    <p:sldLayoutId id="2147483801" r:id="rId43"/>
    <p:sldLayoutId id="2147483802" r:id="rId44"/>
    <p:sldLayoutId id="2147483803" r:id="rId45"/>
    <p:sldLayoutId id="2147483804" r:id="rId46"/>
    <p:sldLayoutId id="2147483805" r:id="rId47"/>
    <p:sldLayoutId id="2147483806"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5.xml"/><Relationship Id="rId1" Type="http://schemas.openxmlformats.org/officeDocument/2006/relationships/slideLayout" Target="../slideLayouts/slideLayout33.xml"/><Relationship Id="rId4" Type="http://schemas.openxmlformats.org/officeDocument/2006/relationships/image" Target="../media/image81.png"/></Relationships>
</file>

<file path=ppt/slides/_rels/slide12.xml.rels><?xml version="1.0" encoding="UTF-8" standalone="yes"?>
<Relationships xmlns="http://schemas.openxmlformats.org/package/2006/relationships"><Relationship Id="rId3" Type="http://schemas.openxmlformats.org/officeDocument/2006/relationships/hyperlink" Target="https://learn.microsoft.com/en-us/fabric/get-started/decision-guide-pipeline-dataflow-spark?toc=%2Ffabric%2Fdata-engineering%2Ftoc.json&amp;bc=%2Ffabric%2Fdata-engineering%2Ftoc.json" TargetMode="External"/><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hyperlink" Target="https://learn.microsoft.com/en-us/fabric/data-engineering/data-engineering-overview" TargetMode="External"/><Relationship Id="rId2" Type="http://schemas.openxmlformats.org/officeDocument/2006/relationships/notesSlide" Target="../notesSlides/notesSlide1.xml"/><Relationship Id="rId1" Type="http://schemas.openxmlformats.org/officeDocument/2006/relationships/slideLayout" Target="../slideLayouts/slideLayout21.xml"/><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55.xml"/><Relationship Id="rId5" Type="http://schemas.openxmlformats.org/officeDocument/2006/relationships/image" Target="../media/image56.gif"/><Relationship Id="rId4" Type="http://schemas.openxmlformats.org/officeDocument/2006/relationships/image" Target="../media/image5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62.svg"/><Relationship Id="rId13" Type="http://schemas.openxmlformats.org/officeDocument/2006/relationships/image" Target="../media/image67.png"/><Relationship Id="rId18" Type="http://schemas.openxmlformats.org/officeDocument/2006/relationships/image" Target="../media/image72.svg"/><Relationship Id="rId3" Type="http://schemas.openxmlformats.org/officeDocument/2006/relationships/image" Target="../media/image57.png"/><Relationship Id="rId21" Type="http://schemas.openxmlformats.org/officeDocument/2006/relationships/image" Target="../media/image75.png"/><Relationship Id="rId7" Type="http://schemas.openxmlformats.org/officeDocument/2006/relationships/image" Target="../media/image61.png"/><Relationship Id="rId12" Type="http://schemas.openxmlformats.org/officeDocument/2006/relationships/image" Target="../media/image66.svg"/><Relationship Id="rId17" Type="http://schemas.openxmlformats.org/officeDocument/2006/relationships/image" Target="../media/image71.png"/><Relationship Id="rId2" Type="http://schemas.openxmlformats.org/officeDocument/2006/relationships/notesSlide" Target="../notesSlides/notesSlide3.xml"/><Relationship Id="rId16" Type="http://schemas.openxmlformats.org/officeDocument/2006/relationships/image" Target="../media/image70.svg"/><Relationship Id="rId20" Type="http://schemas.openxmlformats.org/officeDocument/2006/relationships/image" Target="../media/image74.svg"/><Relationship Id="rId1" Type="http://schemas.openxmlformats.org/officeDocument/2006/relationships/slideLayout" Target="../slideLayouts/slideLayout33.xml"/><Relationship Id="rId6" Type="http://schemas.openxmlformats.org/officeDocument/2006/relationships/image" Target="../media/image60.svg"/><Relationship Id="rId11" Type="http://schemas.openxmlformats.org/officeDocument/2006/relationships/image" Target="../media/image65.png"/><Relationship Id="rId24" Type="http://schemas.openxmlformats.org/officeDocument/2006/relationships/image" Target="../media/image78.svg"/><Relationship Id="rId5" Type="http://schemas.openxmlformats.org/officeDocument/2006/relationships/image" Target="../media/image59.png"/><Relationship Id="rId15" Type="http://schemas.openxmlformats.org/officeDocument/2006/relationships/image" Target="../media/image69.png"/><Relationship Id="rId23" Type="http://schemas.openxmlformats.org/officeDocument/2006/relationships/image" Target="../media/image77.png"/><Relationship Id="rId10" Type="http://schemas.openxmlformats.org/officeDocument/2006/relationships/image" Target="../media/image64.svg"/><Relationship Id="rId19" Type="http://schemas.openxmlformats.org/officeDocument/2006/relationships/image" Target="../media/image73.png"/><Relationship Id="rId4" Type="http://schemas.openxmlformats.org/officeDocument/2006/relationships/image" Target="../media/image58.svg"/><Relationship Id="rId9" Type="http://schemas.openxmlformats.org/officeDocument/2006/relationships/image" Target="../media/image63.png"/><Relationship Id="rId14" Type="http://schemas.openxmlformats.org/officeDocument/2006/relationships/image" Target="../media/image68.svg"/><Relationship Id="rId22" Type="http://schemas.openxmlformats.org/officeDocument/2006/relationships/image" Target="../media/image76.svg"/></Relationships>
</file>

<file path=ppt/slides/_rels/slide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F41313E-23CC-E31A-633C-C6AF4E41BA25}"/>
              </a:ext>
            </a:extLst>
          </p:cNvPr>
          <p:cNvSpPr>
            <a:spLocks noGrp="1"/>
          </p:cNvSpPr>
          <p:nvPr>
            <p:ph type="subTitle" idx="1"/>
          </p:nvPr>
        </p:nvSpPr>
        <p:spPr/>
        <p:txBody>
          <a:bodyPr/>
          <a:lstStyle/>
          <a:p>
            <a:r>
              <a:rPr lang="en-US"/>
              <a:t>Henri Schulte</a:t>
            </a:r>
          </a:p>
          <a:p>
            <a:r>
              <a:rPr lang="en-US"/>
              <a:t>Christian Ømand</a:t>
            </a:r>
          </a:p>
          <a:p>
            <a:r>
              <a:rPr lang="en-US" sz="1200"/>
              <a:t>Partner Solution Architect, Microsoft DK</a:t>
            </a:r>
          </a:p>
        </p:txBody>
      </p:sp>
      <p:sp>
        <p:nvSpPr>
          <p:cNvPr id="3" name="Title 2">
            <a:extLst>
              <a:ext uri="{FF2B5EF4-FFF2-40B4-BE49-F238E27FC236}">
                <a16:creationId xmlns:a16="http://schemas.microsoft.com/office/drawing/2014/main" id="{4578E035-6740-D884-BBD8-E09D259103A2}"/>
              </a:ext>
            </a:extLst>
          </p:cNvPr>
          <p:cNvSpPr>
            <a:spLocks noGrp="1"/>
          </p:cNvSpPr>
          <p:nvPr>
            <p:ph type="title"/>
          </p:nvPr>
        </p:nvSpPr>
        <p:spPr/>
        <p:txBody>
          <a:bodyPr/>
          <a:lstStyle/>
          <a:p>
            <a:r>
              <a:rPr lang="en-US" sz="3200"/>
              <a:t>Data Transformation in Fabric</a:t>
            </a:r>
          </a:p>
        </p:txBody>
      </p:sp>
    </p:spTree>
    <p:extLst>
      <p:ext uri="{BB962C8B-B14F-4D97-AF65-F5344CB8AC3E}">
        <p14:creationId xmlns:p14="http://schemas.microsoft.com/office/powerpoint/2010/main" val="2067435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9B92D815-3E35-FE07-5E48-84107E1058B1}"/>
              </a:ext>
            </a:extLst>
          </p:cNvPr>
          <p:cNvGraphicFramePr>
            <a:graphicFrameLocks noGrp="1"/>
          </p:cNvGraphicFramePr>
          <p:nvPr>
            <p:extLst>
              <p:ext uri="{D42A27DB-BD31-4B8C-83A1-F6EECF244321}">
                <p14:modId xmlns:p14="http://schemas.microsoft.com/office/powerpoint/2010/main" val="3561139167"/>
              </p:ext>
            </p:extLst>
          </p:nvPr>
        </p:nvGraphicFramePr>
        <p:xfrm>
          <a:off x="643467" y="728845"/>
          <a:ext cx="10905067" cy="5400312"/>
        </p:xfrm>
        <a:graphic>
          <a:graphicData uri="http://schemas.openxmlformats.org/drawingml/2006/table">
            <a:tbl>
              <a:tblPr/>
              <a:tblGrid>
                <a:gridCol w="5946051">
                  <a:extLst>
                    <a:ext uri="{9D8B030D-6E8A-4147-A177-3AD203B41FA5}">
                      <a16:colId xmlns:a16="http://schemas.microsoft.com/office/drawing/2014/main" val="257436593"/>
                    </a:ext>
                  </a:extLst>
                </a:gridCol>
                <a:gridCol w="2479508">
                  <a:extLst>
                    <a:ext uri="{9D8B030D-6E8A-4147-A177-3AD203B41FA5}">
                      <a16:colId xmlns:a16="http://schemas.microsoft.com/office/drawing/2014/main" val="137828010"/>
                    </a:ext>
                  </a:extLst>
                </a:gridCol>
                <a:gridCol w="2479508">
                  <a:extLst>
                    <a:ext uri="{9D8B030D-6E8A-4147-A177-3AD203B41FA5}">
                      <a16:colId xmlns:a16="http://schemas.microsoft.com/office/drawing/2014/main" val="3552091915"/>
                    </a:ext>
                  </a:extLst>
                </a:gridCol>
              </a:tblGrid>
              <a:tr h="450026">
                <a:tc>
                  <a:txBody>
                    <a:bodyPr/>
                    <a:lstStyle/>
                    <a:p>
                      <a:pPr algn="l" fontAlgn="t"/>
                      <a:r>
                        <a:rPr lang="en-US" sz="2100" b="1">
                          <a:effectLst/>
                        </a:rPr>
                        <a:t>Feature</a:t>
                      </a:r>
                    </a:p>
                  </a:txBody>
                  <a:tcPr marL="52594" marR="52594" marT="26297" marB="26297">
                    <a:lnL>
                      <a:noFill/>
                    </a:lnL>
                    <a:lnR>
                      <a:noFill/>
                    </a:lnR>
                    <a:lnT>
                      <a:noFill/>
                    </a:lnT>
                    <a:lnB>
                      <a:noFill/>
                    </a:lnB>
                    <a:solidFill>
                      <a:srgbClr val="FFFFFF"/>
                    </a:solidFill>
                  </a:tcPr>
                </a:tc>
                <a:tc>
                  <a:txBody>
                    <a:bodyPr/>
                    <a:lstStyle/>
                    <a:p>
                      <a:pPr algn="l" fontAlgn="t"/>
                      <a:r>
                        <a:rPr lang="en-US" sz="2100" b="1">
                          <a:effectLst/>
                        </a:rPr>
                        <a:t>Dataflow Gen2</a:t>
                      </a:r>
                    </a:p>
                  </a:txBody>
                  <a:tcPr marL="52594" marR="52594" marT="26297" marB="26297">
                    <a:lnL>
                      <a:noFill/>
                    </a:lnL>
                    <a:lnR>
                      <a:noFill/>
                    </a:lnR>
                    <a:lnT>
                      <a:noFill/>
                    </a:lnT>
                    <a:lnB>
                      <a:noFill/>
                    </a:lnB>
                    <a:solidFill>
                      <a:srgbClr val="FFFFFF"/>
                    </a:solidFill>
                  </a:tcPr>
                </a:tc>
                <a:tc>
                  <a:txBody>
                    <a:bodyPr/>
                    <a:lstStyle/>
                    <a:p>
                      <a:pPr algn="l" fontAlgn="t"/>
                      <a:r>
                        <a:rPr lang="en-US" sz="2100" b="1">
                          <a:effectLst/>
                        </a:rPr>
                        <a:t>Dataflow Gen1</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521847106"/>
                  </a:ext>
                </a:extLst>
              </a:tr>
              <a:tr h="450026">
                <a:tc>
                  <a:txBody>
                    <a:bodyPr/>
                    <a:lstStyle/>
                    <a:p>
                      <a:pPr algn="l" fontAlgn="t"/>
                      <a:r>
                        <a:rPr lang="en-GB" sz="2100">
                          <a:effectLst/>
                        </a:rPr>
                        <a:t>Author dataflows with Power Query</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577208687"/>
                  </a:ext>
                </a:extLst>
              </a:tr>
              <a:tr h="450026">
                <a:tc>
                  <a:txBody>
                    <a:bodyPr/>
                    <a:lstStyle/>
                    <a:p>
                      <a:pPr algn="l" fontAlgn="t"/>
                      <a:r>
                        <a:rPr lang="en-US" sz="2100">
                          <a:effectLst/>
                        </a:rPr>
                        <a:t>Shorter authoring flow</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1761307857"/>
                  </a:ext>
                </a:extLst>
              </a:tr>
              <a:tr h="450026">
                <a:tc>
                  <a:txBody>
                    <a:bodyPr/>
                    <a:lstStyle/>
                    <a:p>
                      <a:pPr algn="l" fontAlgn="t"/>
                      <a:r>
                        <a:rPr lang="en-US" sz="2100">
                          <a:effectLst/>
                        </a:rPr>
                        <a:t>Auto-Save and background publishing</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831257451"/>
                  </a:ext>
                </a:extLst>
              </a:tr>
              <a:tr h="450026">
                <a:tc>
                  <a:txBody>
                    <a:bodyPr/>
                    <a:lstStyle/>
                    <a:p>
                      <a:pPr algn="l" fontAlgn="t"/>
                      <a:r>
                        <a:rPr lang="en-US" sz="2100" b="1" dirty="0">
                          <a:effectLst/>
                        </a:rPr>
                        <a:t>Data destinations</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434184479"/>
                  </a:ext>
                </a:extLst>
              </a:tr>
              <a:tr h="450026">
                <a:tc>
                  <a:txBody>
                    <a:bodyPr/>
                    <a:lstStyle/>
                    <a:p>
                      <a:pPr algn="l" fontAlgn="t"/>
                      <a:r>
                        <a:rPr lang="en-GB" sz="2100">
                          <a:effectLst/>
                        </a:rPr>
                        <a:t>Improved monitoring and refresh history</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1336686864"/>
                  </a:ext>
                </a:extLst>
              </a:tr>
              <a:tr h="450026">
                <a:tc>
                  <a:txBody>
                    <a:bodyPr/>
                    <a:lstStyle/>
                    <a:p>
                      <a:pPr algn="l" fontAlgn="t"/>
                      <a:r>
                        <a:rPr lang="en-US" sz="2100" b="1" dirty="0">
                          <a:effectLst/>
                        </a:rPr>
                        <a:t>Integration with data pipelines</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1122290448"/>
                  </a:ext>
                </a:extLst>
              </a:tr>
              <a:tr h="450026">
                <a:tc>
                  <a:txBody>
                    <a:bodyPr/>
                    <a:lstStyle/>
                    <a:p>
                      <a:pPr algn="l" fontAlgn="t"/>
                      <a:r>
                        <a:rPr lang="en-US" sz="2100">
                          <a:effectLst/>
                        </a:rPr>
                        <a:t>High-scale compute</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3962636798"/>
                  </a:ext>
                </a:extLst>
              </a:tr>
              <a:tr h="450026">
                <a:tc>
                  <a:txBody>
                    <a:bodyPr/>
                    <a:lstStyle/>
                    <a:p>
                      <a:pPr algn="l" fontAlgn="t"/>
                      <a:r>
                        <a:rPr lang="en-GB" sz="2100" b="1" dirty="0">
                          <a:effectLst/>
                        </a:rPr>
                        <a:t>Get Data via Dataflows connector</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2057585148"/>
                  </a:ext>
                </a:extLst>
              </a:tr>
              <a:tr h="450026">
                <a:tc>
                  <a:txBody>
                    <a:bodyPr/>
                    <a:lstStyle/>
                    <a:p>
                      <a:pPr algn="l" fontAlgn="t"/>
                      <a:r>
                        <a:rPr lang="en-US" sz="2100">
                          <a:effectLst/>
                        </a:rPr>
                        <a:t>Direct Query via Dataflows connector</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3810406586"/>
                  </a:ext>
                </a:extLst>
              </a:tr>
              <a:tr h="450026">
                <a:tc>
                  <a:txBody>
                    <a:bodyPr/>
                    <a:lstStyle/>
                    <a:p>
                      <a:pPr algn="l" fontAlgn="t"/>
                      <a:r>
                        <a:rPr lang="en-US" sz="2100">
                          <a:effectLst/>
                        </a:rPr>
                        <a:t>Incremental refresh</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tc>
                  <a:txBody>
                    <a:bodyPr/>
                    <a:lstStyle/>
                    <a:p>
                      <a:pPr algn="l" fontAlgn="t"/>
                      <a:r>
                        <a:rPr lang="en-DK" sz="2100">
                          <a:effectLst/>
                        </a:rPr>
                        <a:t>✓</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3570483939"/>
                  </a:ext>
                </a:extLst>
              </a:tr>
              <a:tr h="450026">
                <a:tc>
                  <a:txBody>
                    <a:bodyPr/>
                    <a:lstStyle/>
                    <a:p>
                      <a:pPr algn="l" fontAlgn="t"/>
                      <a:r>
                        <a:rPr lang="en-US" sz="2100">
                          <a:effectLst/>
                        </a:rPr>
                        <a:t>AI Insights support</a:t>
                      </a:r>
                    </a:p>
                  </a:txBody>
                  <a:tcPr marL="52594" marR="52594" marT="26297" marB="26297">
                    <a:lnL>
                      <a:noFill/>
                    </a:lnL>
                    <a:lnR>
                      <a:noFill/>
                    </a:lnR>
                    <a:lnT>
                      <a:noFill/>
                    </a:lnT>
                    <a:lnB>
                      <a:noFill/>
                    </a:lnB>
                    <a:solidFill>
                      <a:srgbClr val="FFFFFF"/>
                    </a:solidFill>
                  </a:tcPr>
                </a:tc>
                <a:tc>
                  <a:txBody>
                    <a:bodyPr/>
                    <a:lstStyle/>
                    <a:p>
                      <a:pPr algn="l" fontAlgn="t"/>
                      <a:endParaRPr lang="en-DK" sz="2100">
                        <a:effectLst/>
                      </a:endParaRPr>
                    </a:p>
                  </a:txBody>
                  <a:tcPr marL="52594" marR="52594" marT="26297" marB="26297">
                    <a:lnL>
                      <a:noFill/>
                    </a:lnL>
                    <a:lnR>
                      <a:noFill/>
                    </a:lnR>
                    <a:lnT>
                      <a:noFill/>
                    </a:lnT>
                    <a:lnB>
                      <a:noFill/>
                    </a:lnB>
                    <a:solidFill>
                      <a:srgbClr val="FFFFFF"/>
                    </a:solidFill>
                  </a:tcPr>
                </a:tc>
                <a:tc>
                  <a:txBody>
                    <a:bodyPr/>
                    <a:lstStyle/>
                    <a:p>
                      <a:pPr algn="l" fontAlgn="t"/>
                      <a:r>
                        <a:rPr lang="en-DK" sz="2100" dirty="0">
                          <a:effectLst/>
                        </a:rPr>
                        <a:t>✓</a:t>
                      </a:r>
                    </a:p>
                  </a:txBody>
                  <a:tcPr marL="52594" marR="52594" marT="26297" marB="26297">
                    <a:lnL>
                      <a:noFill/>
                    </a:lnL>
                    <a:lnR>
                      <a:noFill/>
                    </a:lnR>
                    <a:lnT>
                      <a:noFill/>
                    </a:lnT>
                    <a:lnB>
                      <a:noFill/>
                    </a:lnB>
                    <a:solidFill>
                      <a:srgbClr val="FFFFFF"/>
                    </a:solidFill>
                  </a:tcPr>
                </a:tc>
                <a:extLst>
                  <a:ext uri="{0D108BD9-81ED-4DB2-BD59-A6C34878D82A}">
                    <a16:rowId xmlns:a16="http://schemas.microsoft.com/office/drawing/2014/main" val="4157597777"/>
                  </a:ext>
                </a:extLst>
              </a:tr>
            </a:tbl>
          </a:graphicData>
        </a:graphic>
      </p:graphicFrame>
    </p:spTree>
    <p:extLst>
      <p:ext uri="{BB962C8B-B14F-4D97-AF65-F5344CB8AC3E}">
        <p14:creationId xmlns:p14="http://schemas.microsoft.com/office/powerpoint/2010/main" val="4248158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14C21011-054F-416D-AB49-BAEEBF03CC4D}"/>
              </a:ext>
            </a:extLst>
          </p:cNvPr>
          <p:cNvCxnSpPr>
            <a:cxnSpLocks/>
          </p:cNvCxnSpPr>
          <p:nvPr/>
        </p:nvCxnSpPr>
        <p:spPr>
          <a:xfrm>
            <a:off x="1729" y="1171207"/>
            <a:ext cx="12190098" cy="0"/>
          </a:xfrm>
          <a:prstGeom prst="line">
            <a:avLst/>
          </a:prstGeom>
          <a:ln cap="rnd">
            <a:solidFill>
              <a:schemeClr val="tx1">
                <a:lumMod val="20000"/>
                <a:lumOff val="80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464BB69-5F46-0666-2FE0-D62C2B910761}"/>
              </a:ext>
            </a:extLst>
          </p:cNvPr>
          <p:cNvSpPr txBox="1"/>
          <p:nvPr/>
        </p:nvSpPr>
        <p:spPr>
          <a:xfrm>
            <a:off x="644954" y="290093"/>
            <a:ext cx="11210925" cy="744836"/>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4000" dirty="0">
                <a:ln w="3175">
                  <a:noFill/>
                </a:ln>
                <a:solidFill>
                  <a:srgbClr val="117865"/>
                </a:solidFill>
                <a:latin typeface="Franklin Gothic Medium Cond" panose="020B0606030402020204" pitchFamily="34" charset="0"/>
                <a:cs typeface="Segoe UI" pitchFamily="34" charset="0"/>
              </a:rPr>
              <a:t>Dataflows Gen2 ≠ Mapping Dataflows (Synapse Dataflows)</a:t>
            </a:r>
          </a:p>
        </p:txBody>
      </p:sp>
      <p:pic>
        <p:nvPicPr>
          <p:cNvPr id="6" name="Picture 5" descr="A screenshot of a computer&#10;&#10;Description automatically generated">
            <a:extLst>
              <a:ext uri="{FF2B5EF4-FFF2-40B4-BE49-F238E27FC236}">
                <a16:creationId xmlns:a16="http://schemas.microsoft.com/office/drawing/2014/main" id="{D49E7210-F130-B62A-49B9-448C9781B32C}"/>
              </a:ext>
            </a:extLst>
          </p:cNvPr>
          <p:cNvPicPr>
            <a:picLocks noChangeAspect="1"/>
          </p:cNvPicPr>
          <p:nvPr/>
        </p:nvPicPr>
        <p:blipFill rotWithShape="1">
          <a:blip r:embed="rId3"/>
          <a:srcRect r="26935" b="1735"/>
          <a:stretch/>
        </p:blipFill>
        <p:spPr>
          <a:xfrm>
            <a:off x="6323106" y="1612790"/>
            <a:ext cx="5164964" cy="31605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55DFCDAD-0858-85C2-A032-E18436B1902E}"/>
              </a:ext>
            </a:extLst>
          </p:cNvPr>
          <p:cNvSpPr txBox="1"/>
          <p:nvPr/>
        </p:nvSpPr>
        <p:spPr>
          <a:xfrm>
            <a:off x="7796952" y="5746376"/>
            <a:ext cx="2217271" cy="369332"/>
          </a:xfrm>
          <a:prstGeom prst="rect">
            <a:avLst/>
          </a:prstGeom>
          <a:noFill/>
        </p:spPr>
        <p:txBody>
          <a:bodyPr wrap="square" rtlCol="0">
            <a:spAutoFit/>
          </a:bodyPr>
          <a:lstStyle/>
          <a:p>
            <a:r>
              <a:rPr lang="en-US" dirty="0"/>
              <a:t>Mapping dataflows</a:t>
            </a:r>
            <a:endParaRPr lang="en-DK" dirty="0"/>
          </a:p>
        </p:txBody>
      </p:sp>
      <p:pic>
        <p:nvPicPr>
          <p:cNvPr id="9" name="Picture 8">
            <a:extLst>
              <a:ext uri="{FF2B5EF4-FFF2-40B4-BE49-F238E27FC236}">
                <a16:creationId xmlns:a16="http://schemas.microsoft.com/office/drawing/2014/main" id="{62A4DFC3-AEC4-B2B1-488A-4001A3B32B0C}"/>
              </a:ext>
            </a:extLst>
          </p:cNvPr>
          <p:cNvPicPr>
            <a:picLocks noChangeAspect="1"/>
          </p:cNvPicPr>
          <p:nvPr/>
        </p:nvPicPr>
        <p:blipFill>
          <a:blip r:embed="rId4"/>
          <a:stretch>
            <a:fillRect/>
          </a:stretch>
        </p:blipFill>
        <p:spPr>
          <a:xfrm>
            <a:off x="757720" y="1612789"/>
            <a:ext cx="4919608" cy="31516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a:extLst>
              <a:ext uri="{FF2B5EF4-FFF2-40B4-BE49-F238E27FC236}">
                <a16:creationId xmlns:a16="http://schemas.microsoft.com/office/drawing/2014/main" id="{DCF344B0-639A-DBD5-7459-8FCC1BDD2A85}"/>
              </a:ext>
            </a:extLst>
          </p:cNvPr>
          <p:cNvSpPr txBox="1"/>
          <p:nvPr/>
        </p:nvSpPr>
        <p:spPr>
          <a:xfrm>
            <a:off x="1733941" y="5784096"/>
            <a:ext cx="3463365" cy="369332"/>
          </a:xfrm>
          <a:prstGeom prst="rect">
            <a:avLst/>
          </a:prstGeom>
          <a:noFill/>
        </p:spPr>
        <p:txBody>
          <a:bodyPr wrap="square" rtlCol="0">
            <a:spAutoFit/>
          </a:bodyPr>
          <a:lstStyle/>
          <a:p>
            <a:r>
              <a:rPr lang="en-US" dirty="0"/>
              <a:t>Dataflows Gen2 (Power Query)</a:t>
            </a:r>
            <a:endParaRPr lang="en-DK" dirty="0"/>
          </a:p>
        </p:txBody>
      </p:sp>
    </p:spTree>
    <p:extLst>
      <p:ext uri="{BB962C8B-B14F-4D97-AF65-F5344CB8AC3E}">
        <p14:creationId xmlns:p14="http://schemas.microsoft.com/office/powerpoint/2010/main" val="3707601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6F69918F-1A44-4C14-A1CA-0119FAD46657}"/>
              </a:ext>
            </a:extLst>
          </p:cNvPr>
          <p:cNvCxnSpPr>
            <a:cxnSpLocks/>
          </p:cNvCxnSpPr>
          <p:nvPr/>
        </p:nvCxnSpPr>
        <p:spPr>
          <a:xfrm>
            <a:off x="1729" y="1171207"/>
            <a:ext cx="12190098" cy="0"/>
          </a:xfrm>
          <a:prstGeom prst="line">
            <a:avLst/>
          </a:prstGeom>
          <a:ln cap="rnd">
            <a:solidFill>
              <a:schemeClr val="tx1">
                <a:lumMod val="20000"/>
                <a:lumOff val="80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86A6193E-2B4C-463B-85D2-5F86D7866537}"/>
              </a:ext>
            </a:extLst>
          </p:cNvPr>
          <p:cNvSpPr txBox="1">
            <a:spLocks/>
          </p:cNvSpPr>
          <p:nvPr/>
        </p:nvSpPr>
        <p:spPr>
          <a:xfrm>
            <a:off x="269767" y="290448"/>
            <a:ext cx="11654022" cy="899396"/>
          </a:xfrm>
          <a:prstGeom prst="rect">
            <a:avLst/>
          </a:prstGeom>
        </p:spPr>
        <p:txBody>
          <a:bodyPr vert="horz" wrap="square" lIns="146263" tIns="91414" rIns="146263" bIns="91414" rtlCol="0" anchor="t">
            <a:noAutofit/>
          </a:bodyPr>
          <a:lstStyle>
            <a:lvl1pPr algn="l" defTabSz="896354" rtl="0" eaLnBrk="1" latinLnBrk="0" hangingPunct="1">
              <a:lnSpc>
                <a:spcPct val="90000"/>
              </a:lnSpc>
              <a:spcBef>
                <a:spcPct val="0"/>
              </a:spcBef>
              <a:buNone/>
              <a:defRPr lang="en-US" sz="4612" b="0" kern="1200" cap="none" spc="-98" baseline="0" dirty="0" smtClean="0">
                <a:ln w="3175">
                  <a:noFill/>
                </a:ln>
                <a:gradFill>
                  <a:gsLst>
                    <a:gs pos="1250">
                      <a:schemeClr val="tx1"/>
                    </a:gs>
                    <a:gs pos="100000">
                      <a:schemeClr val="tx1"/>
                    </a:gs>
                  </a:gsLst>
                  <a:lin ang="5400000" scaled="0"/>
                </a:gradFill>
                <a:effectLst/>
                <a:latin typeface="Franklin Gothic Medium Cond" panose="020B0606030402020204" pitchFamily="34" charset="0"/>
                <a:ea typeface="+mn-ea"/>
                <a:cs typeface="Segoe UI" pitchFamily="34" charset="0"/>
              </a:defRPr>
            </a:lvl1pPr>
          </a:lstStyle>
          <a:p>
            <a:pPr marL="0" marR="0" lvl="0" indent="0" algn="ctr" defTabSz="914111"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w="3175">
                  <a:noFill/>
                </a:ln>
                <a:solidFill>
                  <a:srgbClr val="117865"/>
                </a:solidFill>
                <a:effectLst/>
                <a:uLnTx/>
                <a:uFillTx/>
                <a:latin typeface="Segoe UI Semibold" panose="020B0702040204020203" pitchFamily="34" charset="0"/>
                <a:cs typeface="Segoe UI Semibold" panose="020B0702040204020203" pitchFamily="34" charset="0"/>
              </a:rPr>
              <a:t>Copy Activity vs Dataflow vs Spark</a:t>
            </a:r>
          </a:p>
        </p:txBody>
      </p:sp>
      <p:graphicFrame>
        <p:nvGraphicFramePr>
          <p:cNvPr id="3" name="Table 3">
            <a:extLst>
              <a:ext uri="{FF2B5EF4-FFF2-40B4-BE49-F238E27FC236}">
                <a16:creationId xmlns:a16="http://schemas.microsoft.com/office/drawing/2014/main" id="{E6CD6964-5EFF-72D7-6D78-CC239BA3EFA6}"/>
              </a:ext>
            </a:extLst>
          </p:cNvPr>
          <p:cNvGraphicFramePr>
            <a:graphicFrameLocks noGrp="1"/>
          </p:cNvGraphicFramePr>
          <p:nvPr>
            <p:extLst>
              <p:ext uri="{D42A27DB-BD31-4B8C-83A1-F6EECF244321}">
                <p14:modId xmlns:p14="http://schemas.microsoft.com/office/powerpoint/2010/main" val="1418733525"/>
              </p:ext>
            </p:extLst>
          </p:nvPr>
        </p:nvGraphicFramePr>
        <p:xfrm>
          <a:off x="441960" y="1171207"/>
          <a:ext cx="11308080" cy="5336901"/>
        </p:xfrm>
        <a:graphic>
          <a:graphicData uri="http://schemas.openxmlformats.org/drawingml/2006/table">
            <a:tbl>
              <a:tblPr firstRow="1" bandRow="1">
                <a:tableStyleId>{C083E6E3-FA7D-4D7B-A595-EF9225AFEA82}</a:tableStyleId>
              </a:tblPr>
              <a:tblGrid>
                <a:gridCol w="2827020">
                  <a:extLst>
                    <a:ext uri="{9D8B030D-6E8A-4147-A177-3AD203B41FA5}">
                      <a16:colId xmlns:a16="http://schemas.microsoft.com/office/drawing/2014/main" val="1788155907"/>
                    </a:ext>
                  </a:extLst>
                </a:gridCol>
                <a:gridCol w="2827020">
                  <a:extLst>
                    <a:ext uri="{9D8B030D-6E8A-4147-A177-3AD203B41FA5}">
                      <a16:colId xmlns:a16="http://schemas.microsoft.com/office/drawing/2014/main" val="1471056424"/>
                    </a:ext>
                  </a:extLst>
                </a:gridCol>
                <a:gridCol w="2827020">
                  <a:extLst>
                    <a:ext uri="{9D8B030D-6E8A-4147-A177-3AD203B41FA5}">
                      <a16:colId xmlns:a16="http://schemas.microsoft.com/office/drawing/2014/main" val="3671230203"/>
                    </a:ext>
                  </a:extLst>
                </a:gridCol>
                <a:gridCol w="2827020">
                  <a:extLst>
                    <a:ext uri="{9D8B030D-6E8A-4147-A177-3AD203B41FA5}">
                      <a16:colId xmlns:a16="http://schemas.microsoft.com/office/drawing/2014/main" val="2877155372"/>
                    </a:ext>
                  </a:extLst>
                </a:gridCol>
              </a:tblGrid>
              <a:tr h="346179">
                <a:tc>
                  <a:txBody>
                    <a:bodyPr/>
                    <a:lstStyle/>
                    <a:p>
                      <a:pPr algn="ctr"/>
                      <a:endParaRPr lang="en-US" sz="1200">
                        <a:latin typeface="Segoe UI" panose="020B0502040204020203" pitchFamily="34" charset="0"/>
                        <a:cs typeface="Segoe UI" panose="020B0502040204020203" pitchFamily="34" charset="0"/>
                      </a:endParaRPr>
                    </a:p>
                  </a:txBody>
                  <a:tcPr/>
                </a:tc>
                <a:tc>
                  <a:txBody>
                    <a:bodyPr/>
                    <a:lstStyle/>
                    <a:p>
                      <a:pPr algn="ctr"/>
                      <a:r>
                        <a:rPr lang="en-US" sz="1200">
                          <a:latin typeface="Segoe UI Semibold"/>
                          <a:cs typeface="Segoe UI Semibold"/>
                        </a:rPr>
                        <a:t>Pipeline Copy Activity</a:t>
                      </a:r>
                    </a:p>
                  </a:txBody>
                  <a:tcPr anchor="ctr"/>
                </a:tc>
                <a:tc>
                  <a:txBody>
                    <a:bodyPr/>
                    <a:lstStyle/>
                    <a:p>
                      <a:pPr algn="ctr"/>
                      <a:r>
                        <a:rPr lang="en-US" sz="1200">
                          <a:latin typeface="Segoe UI Semibold"/>
                          <a:cs typeface="Segoe UI Semibold"/>
                        </a:rPr>
                        <a:t>Dataflow Gen 2</a:t>
                      </a:r>
                    </a:p>
                  </a:txBody>
                  <a:tcPr anchor="ctr"/>
                </a:tc>
                <a:tc>
                  <a:txBody>
                    <a:bodyPr/>
                    <a:lstStyle/>
                    <a:p>
                      <a:pPr algn="ctr"/>
                      <a:r>
                        <a:rPr lang="en-US" sz="1200">
                          <a:latin typeface="Segoe UI Semibold"/>
                          <a:cs typeface="Segoe UI Semibold"/>
                        </a:rPr>
                        <a:t>Spark Notebook Job Definition</a:t>
                      </a:r>
                    </a:p>
                  </a:txBody>
                  <a:tcPr anchor="ctr"/>
                </a:tc>
                <a:extLst>
                  <a:ext uri="{0D108BD9-81ED-4DB2-BD59-A6C34878D82A}">
                    <a16:rowId xmlns:a16="http://schemas.microsoft.com/office/drawing/2014/main" val="1668059985"/>
                  </a:ext>
                </a:extLst>
              </a:tr>
              <a:tr h="370840">
                <a:tc>
                  <a:txBody>
                    <a:bodyPr/>
                    <a:lstStyle/>
                    <a:p>
                      <a:pPr marL="0" marR="0">
                        <a:lnSpc>
                          <a:spcPct val="107000"/>
                        </a:lnSpc>
                        <a:spcBef>
                          <a:spcPts val="0"/>
                        </a:spcBef>
                        <a:spcAft>
                          <a:spcPts val="0"/>
                        </a:spcAft>
                      </a:pPr>
                      <a:r>
                        <a:rPr lang="en-US" sz="1200" b="1" kern="100">
                          <a:effectLst/>
                          <a:latin typeface="Segoe UI"/>
                          <a:cs typeface="Segoe UI"/>
                        </a:rPr>
                        <a:t>Use case</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lake and data warehouse migration,</a:t>
                      </a:r>
                    </a:p>
                    <a:p>
                      <a:pPr marL="0" marR="0" algn="ctr">
                        <a:lnSpc>
                          <a:spcPct val="107000"/>
                        </a:lnSpc>
                        <a:spcBef>
                          <a:spcPts val="0"/>
                        </a:spcBef>
                        <a:spcAft>
                          <a:spcPts val="0"/>
                        </a:spcAft>
                      </a:pPr>
                      <a:r>
                        <a:rPr lang="en-US" sz="1200" kern="100">
                          <a:effectLst/>
                          <a:latin typeface="Segoe UI"/>
                          <a:cs typeface="Segoe UI"/>
                        </a:rPr>
                        <a:t>data ingestion</a:t>
                      </a:r>
                    </a:p>
                    <a:p>
                      <a:pPr marL="0" marR="0" algn="ctr">
                        <a:lnSpc>
                          <a:spcPct val="107000"/>
                        </a:lnSpc>
                        <a:spcBef>
                          <a:spcPts val="0"/>
                        </a:spcBef>
                        <a:spcAft>
                          <a:spcPts val="0"/>
                        </a:spcAft>
                      </a:pPr>
                      <a:r>
                        <a:rPr lang="en-US" sz="1200" kern="100">
                          <a:effectLst/>
                          <a:latin typeface="Segoe UI"/>
                          <a:cs typeface="Segoe UI"/>
                        </a:rPr>
                        <a:t>Light weight transformation</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transformation, data wrangling, data profiling</a:t>
                      </a:r>
                    </a:p>
                    <a:p>
                      <a:pPr marL="0" marR="0" lvl="0" algn="ctr">
                        <a:lnSpc>
                          <a:spcPct val="107000"/>
                        </a:lnSpc>
                        <a:spcBef>
                          <a:spcPts val="0"/>
                        </a:spcBef>
                        <a:spcAft>
                          <a:spcPts val="0"/>
                        </a:spcAft>
                        <a:buNone/>
                      </a:pPr>
                      <a:r>
                        <a:rPr lang="en-US" sz="1200" b="0" i="0" u="none" strike="noStrike" kern="100" noProof="0">
                          <a:solidFill>
                            <a:srgbClr val="000000"/>
                          </a:solidFill>
                          <a:effectLst/>
                          <a:latin typeface="Segoe UI"/>
                        </a:rPr>
                        <a:t>Data ingestion</a:t>
                      </a:r>
                      <a:endParaRPr lang="en-US"/>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transformation, data processing, data profiling, data profiling</a:t>
                      </a:r>
                    </a:p>
                    <a:p>
                      <a:pPr marL="0" marR="0" lvl="0" algn="ctr">
                        <a:lnSpc>
                          <a:spcPct val="107000"/>
                        </a:lnSpc>
                        <a:spcBef>
                          <a:spcPts val="0"/>
                        </a:spcBef>
                        <a:spcAft>
                          <a:spcPts val="0"/>
                        </a:spcAft>
                        <a:buNone/>
                      </a:pPr>
                      <a:r>
                        <a:rPr lang="en-US" sz="1200" b="0" i="0" u="none" strike="noStrike" kern="100" noProof="0">
                          <a:solidFill>
                            <a:srgbClr val="000000"/>
                          </a:solidFill>
                          <a:effectLst/>
                          <a:latin typeface="Segoe UI"/>
                        </a:rPr>
                        <a:t>Data ingestion</a:t>
                      </a:r>
                      <a:endParaRPr lang="en-US"/>
                    </a:p>
                  </a:txBody>
                  <a:tcPr marL="68580" marR="68580" marT="36830" marB="36830" anchor="ctr"/>
                </a:tc>
                <a:extLst>
                  <a:ext uri="{0D108BD9-81ED-4DB2-BD59-A6C34878D82A}">
                    <a16:rowId xmlns:a16="http://schemas.microsoft.com/office/drawing/2014/main" val="3737554122"/>
                  </a:ext>
                </a:extLst>
              </a:tr>
              <a:tr h="370840">
                <a:tc>
                  <a:txBody>
                    <a:bodyPr/>
                    <a:lstStyle/>
                    <a:p>
                      <a:pPr marL="0" marR="0">
                        <a:lnSpc>
                          <a:spcPct val="107000"/>
                        </a:lnSpc>
                        <a:spcBef>
                          <a:spcPts val="0"/>
                        </a:spcBef>
                        <a:spcAft>
                          <a:spcPts val="0"/>
                        </a:spcAft>
                      </a:pPr>
                      <a:r>
                        <a:rPr lang="en-US" sz="1200" b="1" kern="100">
                          <a:effectLst/>
                          <a:latin typeface="Segoe UI"/>
                          <a:cs typeface="Segoe UI"/>
                        </a:rPr>
                        <a:t>Primary developer persona</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engineer, data integrator</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engineer, data integrator, business analyst</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Data engineer</a:t>
                      </a:r>
                    </a:p>
                    <a:p>
                      <a:pPr marL="0" marR="0" algn="ctr">
                        <a:lnSpc>
                          <a:spcPct val="107000"/>
                        </a:lnSpc>
                        <a:spcBef>
                          <a:spcPts val="0"/>
                        </a:spcBef>
                        <a:spcAft>
                          <a:spcPts val="0"/>
                        </a:spcAft>
                      </a:pPr>
                      <a:r>
                        <a:rPr lang="en-US" sz="1200" kern="100">
                          <a:effectLst/>
                          <a:latin typeface="Segoe UI"/>
                          <a:cs typeface="Segoe UI"/>
                        </a:rPr>
                        <a:t>data scientist, data developer</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3281489333"/>
                  </a:ext>
                </a:extLst>
              </a:tr>
              <a:tr h="370840">
                <a:tc>
                  <a:txBody>
                    <a:bodyPr/>
                    <a:lstStyle/>
                    <a:p>
                      <a:pPr marL="0" marR="0">
                        <a:lnSpc>
                          <a:spcPct val="107000"/>
                        </a:lnSpc>
                        <a:spcBef>
                          <a:spcPts val="0"/>
                        </a:spcBef>
                        <a:spcAft>
                          <a:spcPts val="0"/>
                        </a:spcAft>
                      </a:pPr>
                      <a:r>
                        <a:rPr lang="en-US" sz="1200" b="1" kern="100">
                          <a:effectLst/>
                          <a:latin typeface="Segoe UI"/>
                          <a:cs typeface="Segoe UI"/>
                        </a:rPr>
                        <a:t>Primary developer skillset</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ETL, SQL, JSON</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ETL, M, SQL</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Spark (Scala, </a:t>
                      </a:r>
                      <a:r>
                        <a:rPr lang="en-US" sz="1200" kern="100" err="1">
                          <a:effectLst/>
                          <a:latin typeface="Segoe UI"/>
                          <a:cs typeface="Segoe UI"/>
                        </a:rPr>
                        <a:t>PySpark</a:t>
                      </a:r>
                      <a:r>
                        <a:rPr lang="en-US" sz="1200" kern="100">
                          <a:effectLst/>
                          <a:latin typeface="Segoe UI"/>
                          <a:cs typeface="Segoe UI"/>
                        </a:rPr>
                        <a:t>, Spark SQL, R)</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2381699432"/>
                  </a:ext>
                </a:extLst>
              </a:tr>
              <a:tr h="370840">
                <a:tc>
                  <a:txBody>
                    <a:bodyPr/>
                    <a:lstStyle/>
                    <a:p>
                      <a:pPr marL="0" marR="0">
                        <a:lnSpc>
                          <a:spcPct val="107000"/>
                        </a:lnSpc>
                        <a:spcBef>
                          <a:spcPts val="0"/>
                        </a:spcBef>
                        <a:spcAft>
                          <a:spcPts val="0"/>
                        </a:spcAft>
                      </a:pPr>
                      <a:r>
                        <a:rPr lang="en-US" sz="1200" b="1" kern="100">
                          <a:effectLst/>
                          <a:latin typeface="Segoe UI"/>
                          <a:cs typeface="Segoe UI"/>
                        </a:rPr>
                        <a:t>Code written</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u="sng" kern="100">
                          <a:solidFill>
                            <a:srgbClr val="0563C1"/>
                          </a:solidFill>
                          <a:effectLst/>
                          <a:latin typeface="Segoe UI"/>
                          <a:cs typeface="Segoe UI"/>
                        </a:rPr>
                        <a:t>No code</a:t>
                      </a:r>
                      <a:endParaRPr lang="en-US" sz="1200" kern="100">
                        <a:effectLst/>
                        <a:latin typeface="Segoe UI"/>
                        <a:cs typeface="Segoe UI"/>
                      </a:endParaRPr>
                    </a:p>
                    <a:p>
                      <a:pPr marL="0" marR="0" algn="ctr">
                        <a:lnSpc>
                          <a:spcPct val="107000"/>
                        </a:lnSpc>
                        <a:spcBef>
                          <a:spcPts val="0"/>
                        </a:spcBef>
                        <a:spcAft>
                          <a:spcPts val="0"/>
                        </a:spcAft>
                      </a:pPr>
                      <a:r>
                        <a:rPr lang="en-US" sz="1200" kern="100">
                          <a:effectLst/>
                          <a:latin typeface="Segoe UI"/>
                          <a:cs typeface="Segoe UI"/>
                        </a:rPr>
                        <a:t>Low code</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No code</a:t>
                      </a:r>
                    </a:p>
                    <a:p>
                      <a:pPr marL="0" marR="0" algn="ctr">
                        <a:lnSpc>
                          <a:spcPct val="107000"/>
                        </a:lnSpc>
                        <a:spcBef>
                          <a:spcPts val="0"/>
                        </a:spcBef>
                        <a:spcAft>
                          <a:spcPts val="0"/>
                        </a:spcAft>
                      </a:pPr>
                      <a:r>
                        <a:rPr lang="en-US" sz="1200" kern="100">
                          <a:effectLst/>
                          <a:latin typeface="Segoe UI"/>
                          <a:cs typeface="Segoe UI"/>
                        </a:rPr>
                        <a:t>Low code</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Code </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1548377063"/>
                  </a:ext>
                </a:extLst>
              </a:tr>
              <a:tr h="370840">
                <a:tc>
                  <a:txBody>
                    <a:bodyPr/>
                    <a:lstStyle/>
                    <a:p>
                      <a:pPr marL="0" marR="0">
                        <a:lnSpc>
                          <a:spcPct val="107000"/>
                        </a:lnSpc>
                        <a:spcBef>
                          <a:spcPts val="0"/>
                        </a:spcBef>
                        <a:spcAft>
                          <a:spcPts val="0"/>
                        </a:spcAft>
                      </a:pPr>
                      <a:r>
                        <a:rPr lang="en-US" sz="1200" b="1" kern="100">
                          <a:effectLst/>
                          <a:latin typeface="Segoe UI"/>
                          <a:cs typeface="Segoe UI"/>
                        </a:rPr>
                        <a:t>Data volume</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Low to High</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Low to </a:t>
                      </a:r>
                      <a:r>
                        <a:rPr lang="en-US" sz="1200" u="sng" kern="100">
                          <a:solidFill>
                            <a:srgbClr val="0563C1"/>
                          </a:solidFill>
                          <a:effectLst/>
                          <a:latin typeface="Segoe UI"/>
                          <a:cs typeface="Segoe UI"/>
                        </a:rPr>
                        <a:t>High</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High</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1269280706"/>
                  </a:ext>
                </a:extLst>
              </a:tr>
              <a:tr h="370840">
                <a:tc>
                  <a:txBody>
                    <a:bodyPr/>
                    <a:lstStyle/>
                    <a:p>
                      <a:pPr marL="0" marR="0">
                        <a:lnSpc>
                          <a:spcPct val="107000"/>
                        </a:lnSpc>
                        <a:spcBef>
                          <a:spcPts val="0"/>
                        </a:spcBef>
                        <a:spcAft>
                          <a:spcPts val="0"/>
                        </a:spcAft>
                      </a:pPr>
                      <a:r>
                        <a:rPr lang="en-US" sz="1200" b="1" kern="100">
                          <a:effectLst/>
                          <a:latin typeface="Segoe UI"/>
                          <a:cs typeface="Segoe UI"/>
                        </a:rPr>
                        <a:t>Development interface</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Wizard</a:t>
                      </a:r>
                      <a:br>
                        <a:rPr lang="en-US" sz="1200" kern="100">
                          <a:effectLst/>
                          <a:latin typeface="Segoe UI"/>
                          <a:cs typeface="Segoe UI"/>
                        </a:rPr>
                      </a:br>
                      <a:r>
                        <a:rPr lang="en-US" sz="1200" kern="100">
                          <a:effectLst/>
                          <a:latin typeface="Segoe UI"/>
                          <a:cs typeface="Segoe UI"/>
                        </a:rPr>
                        <a:t>Canvas</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Power Query</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Notebook</a:t>
                      </a:r>
                    </a:p>
                    <a:p>
                      <a:pPr marL="0" marR="0" algn="ctr">
                        <a:lnSpc>
                          <a:spcPct val="107000"/>
                        </a:lnSpc>
                        <a:spcBef>
                          <a:spcPts val="0"/>
                        </a:spcBef>
                        <a:spcAft>
                          <a:spcPts val="0"/>
                        </a:spcAft>
                      </a:pPr>
                      <a:r>
                        <a:rPr lang="en-US" sz="1200" kern="100">
                          <a:effectLst/>
                          <a:latin typeface="Segoe UI"/>
                          <a:cs typeface="Segoe UI"/>
                        </a:rPr>
                        <a:t>Spark job </a:t>
                      </a:r>
                      <a:r>
                        <a:rPr lang="en-US" sz="1200" u="sng" kern="100">
                          <a:solidFill>
                            <a:srgbClr val="0563C1"/>
                          </a:solidFill>
                          <a:effectLst/>
                          <a:latin typeface="Segoe UI"/>
                          <a:cs typeface="Segoe UI"/>
                        </a:rPr>
                        <a:t>definition</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2270318994"/>
                  </a:ext>
                </a:extLst>
              </a:tr>
              <a:tr h="370840">
                <a:tc>
                  <a:txBody>
                    <a:bodyPr/>
                    <a:lstStyle/>
                    <a:p>
                      <a:pPr marL="0" marR="0">
                        <a:lnSpc>
                          <a:spcPct val="107000"/>
                        </a:lnSpc>
                        <a:spcBef>
                          <a:spcPts val="0"/>
                        </a:spcBef>
                        <a:spcAft>
                          <a:spcPts val="0"/>
                        </a:spcAft>
                      </a:pPr>
                      <a:r>
                        <a:rPr lang="en-US" sz="1200" b="1" u="sng" kern="100">
                          <a:solidFill>
                            <a:srgbClr val="0563C1"/>
                          </a:solidFill>
                          <a:effectLst/>
                          <a:latin typeface="Segoe UI"/>
                          <a:cs typeface="Segoe UI"/>
                        </a:rPr>
                        <a:t>Sources</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30</a:t>
                      </a:r>
                      <a:r>
                        <a:rPr lang="en-US" sz="1200" u="sng" kern="100">
                          <a:solidFill>
                            <a:srgbClr val="0563C1"/>
                          </a:solidFill>
                          <a:effectLst/>
                          <a:latin typeface="Segoe UI"/>
                          <a:cs typeface="Segoe UI"/>
                        </a:rPr>
                        <a:t>+ connectors</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150+ </a:t>
                      </a:r>
                      <a:r>
                        <a:rPr lang="en-US" sz="1200" u="sng" kern="100">
                          <a:solidFill>
                            <a:srgbClr val="0563C1"/>
                          </a:solidFill>
                          <a:effectLst/>
                          <a:latin typeface="Segoe UI"/>
                          <a:cs typeface="Segoe UI"/>
                        </a:rPr>
                        <a:t>connectors</a:t>
                      </a:r>
                      <a:r>
                        <a:rPr lang="en-US" sz="1200" kern="100">
                          <a:effectLst/>
                          <a:latin typeface="Segoe UI"/>
                          <a:cs typeface="Segoe UI"/>
                        </a:rPr>
                        <a:t> </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Hundreds of Spark libraries</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3436808308"/>
                  </a:ext>
                </a:extLst>
              </a:tr>
              <a:tr h="370840">
                <a:tc>
                  <a:txBody>
                    <a:bodyPr/>
                    <a:lstStyle/>
                    <a:p>
                      <a:pPr marL="0" marR="0">
                        <a:lnSpc>
                          <a:spcPct val="107000"/>
                        </a:lnSpc>
                        <a:spcBef>
                          <a:spcPts val="0"/>
                        </a:spcBef>
                        <a:spcAft>
                          <a:spcPts val="0"/>
                        </a:spcAft>
                      </a:pPr>
                      <a:r>
                        <a:rPr lang="en-US" sz="1200" b="1" kern="100">
                          <a:effectLst/>
                          <a:latin typeface="Segoe UI"/>
                          <a:cs typeface="Segoe UI"/>
                        </a:rPr>
                        <a:t>Destinations</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18+ connectors</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Lakehouse</a:t>
                      </a:r>
                    </a:p>
                    <a:p>
                      <a:pPr marL="0" marR="0" algn="ctr">
                        <a:lnSpc>
                          <a:spcPct val="107000"/>
                        </a:lnSpc>
                        <a:spcBef>
                          <a:spcPts val="0"/>
                        </a:spcBef>
                        <a:spcAft>
                          <a:spcPts val="0"/>
                        </a:spcAft>
                      </a:pPr>
                      <a:r>
                        <a:rPr lang="en-US" sz="1200" kern="100">
                          <a:effectLst/>
                          <a:latin typeface="Segoe UI"/>
                          <a:cs typeface="Segoe UI"/>
                        </a:rPr>
                        <a:t>Azure SQL database </a:t>
                      </a:r>
                    </a:p>
                    <a:p>
                      <a:pPr marL="0" marR="0" algn="ctr">
                        <a:lnSpc>
                          <a:spcPct val="107000"/>
                        </a:lnSpc>
                        <a:spcBef>
                          <a:spcPts val="0"/>
                        </a:spcBef>
                        <a:spcAft>
                          <a:spcPts val="0"/>
                        </a:spcAft>
                      </a:pPr>
                      <a:r>
                        <a:rPr lang="en-US" sz="1200" kern="100">
                          <a:effectLst/>
                          <a:latin typeface="Segoe UI"/>
                          <a:cs typeface="Segoe UI"/>
                        </a:rPr>
                        <a:t>Azure Data explorer</a:t>
                      </a:r>
                    </a:p>
                    <a:p>
                      <a:pPr marL="0" marR="0" algn="ctr">
                        <a:lnSpc>
                          <a:spcPct val="107000"/>
                        </a:lnSpc>
                        <a:spcBef>
                          <a:spcPts val="0"/>
                        </a:spcBef>
                        <a:spcAft>
                          <a:spcPts val="0"/>
                        </a:spcAft>
                      </a:pPr>
                      <a:r>
                        <a:rPr lang="en-US" sz="1200" kern="100">
                          <a:effectLst/>
                          <a:latin typeface="Segoe UI"/>
                          <a:cs typeface="Segoe UI"/>
                        </a:rPr>
                        <a:t>Azure Synapse analytics</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Hundreds of Spark libraries</a:t>
                      </a:r>
                      <a:endParaRPr lang="en-US" sz="1200" kern="10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3416880453"/>
                  </a:ext>
                </a:extLst>
              </a:tr>
              <a:tr h="370840">
                <a:tc>
                  <a:txBody>
                    <a:bodyPr/>
                    <a:lstStyle/>
                    <a:p>
                      <a:pPr marL="0" marR="0">
                        <a:lnSpc>
                          <a:spcPct val="107000"/>
                        </a:lnSpc>
                        <a:spcBef>
                          <a:spcPts val="0"/>
                        </a:spcBef>
                        <a:spcAft>
                          <a:spcPts val="0"/>
                        </a:spcAft>
                      </a:pPr>
                      <a:r>
                        <a:rPr lang="en-US" sz="1200" b="1" kern="100" dirty="0">
                          <a:effectLst/>
                          <a:latin typeface="Segoe UI"/>
                          <a:cs typeface="Segoe UI"/>
                        </a:rPr>
                        <a:t>Transformation complexity</a:t>
                      </a:r>
                      <a:endParaRPr lang="en-US" sz="1200" kern="100" dirty="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Low:</a:t>
                      </a:r>
                    </a:p>
                    <a:p>
                      <a:pPr marL="0" marR="0" algn="ctr">
                        <a:lnSpc>
                          <a:spcPct val="107000"/>
                        </a:lnSpc>
                        <a:spcBef>
                          <a:spcPts val="0"/>
                        </a:spcBef>
                        <a:spcAft>
                          <a:spcPts val="0"/>
                        </a:spcAft>
                      </a:pPr>
                      <a:r>
                        <a:rPr lang="en-US" sz="1200" kern="100">
                          <a:effectLst/>
                          <a:latin typeface="Segoe UI"/>
                          <a:cs typeface="Segoe UI"/>
                        </a:rPr>
                        <a:t>Lightweight - type conversion, column mapping, merge/split files, flatten hierarchy</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kern="100">
                          <a:effectLst/>
                          <a:latin typeface="Segoe UI"/>
                          <a:cs typeface="Segoe UI"/>
                        </a:rPr>
                        <a:t>Low to high:</a:t>
                      </a:r>
                    </a:p>
                    <a:p>
                      <a:pPr marL="0" marR="0" algn="ctr">
                        <a:lnSpc>
                          <a:spcPct val="107000"/>
                        </a:lnSpc>
                        <a:spcBef>
                          <a:spcPts val="0"/>
                        </a:spcBef>
                        <a:spcAft>
                          <a:spcPts val="0"/>
                        </a:spcAft>
                      </a:pPr>
                      <a:r>
                        <a:rPr lang="en-US" sz="1200" kern="100">
                          <a:effectLst/>
                          <a:latin typeface="Segoe UI"/>
                          <a:cs typeface="Segoe UI"/>
                        </a:rPr>
                        <a:t>300+ transformation functions</a:t>
                      </a:r>
                      <a:endParaRPr lang="en-US" sz="1200" kern="100">
                        <a:effectLst/>
                        <a:latin typeface="Segoe UI"/>
                        <a:ea typeface="Calibri" panose="020F0502020204030204" pitchFamily="34" charset="0"/>
                        <a:cs typeface="Segoe UI"/>
                      </a:endParaRPr>
                    </a:p>
                  </a:txBody>
                  <a:tcPr marL="68580" marR="68580" marT="36830" marB="36830" anchor="ctr"/>
                </a:tc>
                <a:tc>
                  <a:txBody>
                    <a:bodyPr/>
                    <a:lstStyle/>
                    <a:p>
                      <a:pPr marL="0" marR="0" algn="ctr">
                        <a:lnSpc>
                          <a:spcPct val="107000"/>
                        </a:lnSpc>
                        <a:spcBef>
                          <a:spcPts val="0"/>
                        </a:spcBef>
                        <a:spcAft>
                          <a:spcPts val="0"/>
                        </a:spcAft>
                      </a:pPr>
                      <a:r>
                        <a:rPr lang="en-US" sz="1200" u="sng" kern="100" dirty="0">
                          <a:solidFill>
                            <a:srgbClr val="0563C1"/>
                          </a:solidFill>
                          <a:effectLst/>
                          <a:latin typeface="Segoe UI"/>
                          <a:cs typeface="Segoe UI"/>
                        </a:rPr>
                        <a:t>Low to high:</a:t>
                      </a:r>
                      <a:endParaRPr lang="en-US" sz="1200" kern="100" dirty="0">
                        <a:effectLst/>
                        <a:latin typeface="Segoe UI"/>
                        <a:cs typeface="Segoe UI"/>
                      </a:endParaRPr>
                    </a:p>
                    <a:p>
                      <a:pPr marL="0" marR="0" algn="ctr">
                        <a:lnSpc>
                          <a:spcPct val="107000"/>
                        </a:lnSpc>
                        <a:spcBef>
                          <a:spcPts val="0"/>
                        </a:spcBef>
                        <a:spcAft>
                          <a:spcPts val="0"/>
                        </a:spcAft>
                      </a:pPr>
                      <a:r>
                        <a:rPr lang="en-US" sz="1200" kern="100" dirty="0">
                          <a:effectLst/>
                          <a:latin typeface="Segoe UI"/>
                          <a:cs typeface="Segoe UI"/>
                        </a:rPr>
                        <a:t>Support for native Spark and open-source libraries </a:t>
                      </a:r>
                      <a:endParaRPr lang="en-US" sz="1200" kern="100" dirty="0">
                        <a:effectLst/>
                        <a:latin typeface="Segoe UI"/>
                        <a:ea typeface="Calibri" panose="020F0502020204030204" pitchFamily="34" charset="0"/>
                        <a:cs typeface="Segoe UI"/>
                      </a:endParaRPr>
                    </a:p>
                  </a:txBody>
                  <a:tcPr marL="68580" marR="68580" marT="36830" marB="36830" anchor="ctr"/>
                </a:tc>
                <a:extLst>
                  <a:ext uri="{0D108BD9-81ED-4DB2-BD59-A6C34878D82A}">
                    <a16:rowId xmlns:a16="http://schemas.microsoft.com/office/drawing/2014/main" val="432465600"/>
                  </a:ext>
                </a:extLst>
              </a:tr>
            </a:tbl>
          </a:graphicData>
        </a:graphic>
      </p:graphicFrame>
      <p:sp>
        <p:nvSpPr>
          <p:cNvPr id="4" name="TextBox 3">
            <a:extLst>
              <a:ext uri="{FF2B5EF4-FFF2-40B4-BE49-F238E27FC236}">
                <a16:creationId xmlns:a16="http://schemas.microsoft.com/office/drawing/2014/main" id="{BB8F93C9-9DF2-BA97-DA0D-BD4D248D0B1B}"/>
              </a:ext>
            </a:extLst>
          </p:cNvPr>
          <p:cNvSpPr txBox="1"/>
          <p:nvPr/>
        </p:nvSpPr>
        <p:spPr>
          <a:xfrm>
            <a:off x="363538" y="6483004"/>
            <a:ext cx="10260012" cy="369332"/>
          </a:xfrm>
          <a:prstGeom prst="rect">
            <a:avLst/>
          </a:prstGeom>
          <a:noFill/>
        </p:spPr>
        <p:txBody>
          <a:bodyPr wrap="square">
            <a:spAutoFit/>
          </a:bodyPr>
          <a:lstStyle/>
          <a:p>
            <a:r>
              <a:rPr lang="en-US" dirty="0">
                <a:hlinkClick r:id="rId3"/>
              </a:rPr>
              <a:t>Fabric decision guide - copy activity, dataflow, or Spark - Microsoft Fabric | Microsoft Learn</a:t>
            </a:r>
            <a:endParaRPr lang="en-DK" dirty="0"/>
          </a:p>
        </p:txBody>
      </p:sp>
    </p:spTree>
    <p:extLst>
      <p:ext uri="{BB962C8B-B14F-4D97-AF65-F5344CB8AC3E}">
        <p14:creationId xmlns:p14="http://schemas.microsoft.com/office/powerpoint/2010/main" val="2932340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5F521-112B-1AAE-5EA4-92ABE2DF020B}"/>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3290704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B2F9B0B-67FC-16AC-FDE2-510AAC5D14AB}"/>
              </a:ext>
            </a:extLst>
          </p:cNvPr>
          <p:cNvSpPr>
            <a:spLocks noGrp="1"/>
          </p:cNvSpPr>
          <p:nvPr>
            <p:ph type="ftr" sz="quarter" idx="25"/>
          </p:nvPr>
        </p:nvSpPr>
        <p:spPr/>
        <p:txBody>
          <a:bodyPr/>
          <a:lstStyle/>
          <a:p>
            <a:r>
              <a:rPr lang="en-US"/>
              <a:t>Micrsoft Fabric</a:t>
            </a:r>
          </a:p>
        </p:txBody>
      </p:sp>
      <p:sp>
        <p:nvSpPr>
          <p:cNvPr id="5" name="Slide Number Placeholder 4">
            <a:extLst>
              <a:ext uri="{FF2B5EF4-FFF2-40B4-BE49-F238E27FC236}">
                <a16:creationId xmlns:a16="http://schemas.microsoft.com/office/drawing/2014/main" id="{62B22AAD-6A94-C1EF-C173-64419518060E}"/>
              </a:ext>
            </a:extLst>
          </p:cNvPr>
          <p:cNvSpPr>
            <a:spLocks noGrp="1"/>
          </p:cNvSpPr>
          <p:nvPr>
            <p:ph type="sldNum" sz="quarter" idx="26"/>
          </p:nvPr>
        </p:nvSpPr>
        <p:spPr/>
        <p:txBody>
          <a:bodyPr/>
          <a:lstStyle/>
          <a:p>
            <a:fld id="{B1356FBF-028C-F74E-A7B4-9B8ED246DD1B}" type="slidenum">
              <a:rPr lang="en-US" smtClean="0"/>
              <a:t>2</a:t>
            </a:fld>
            <a:endParaRPr lang="en-US"/>
          </a:p>
        </p:txBody>
      </p:sp>
      <p:sp>
        <p:nvSpPr>
          <p:cNvPr id="9" name="Text Placeholder 8">
            <a:extLst>
              <a:ext uri="{FF2B5EF4-FFF2-40B4-BE49-F238E27FC236}">
                <a16:creationId xmlns:a16="http://schemas.microsoft.com/office/drawing/2014/main" id="{41EC9E90-AF1F-C4A0-B3B6-1FAA32DC1232}"/>
              </a:ext>
            </a:extLst>
          </p:cNvPr>
          <p:cNvSpPr>
            <a:spLocks noGrp="1"/>
          </p:cNvSpPr>
          <p:nvPr>
            <p:ph type="body" sz="quarter" idx="23"/>
          </p:nvPr>
        </p:nvSpPr>
        <p:spPr/>
        <p:txBody>
          <a:bodyPr/>
          <a:lstStyle/>
          <a:p>
            <a:r>
              <a:rPr lang="en-US" dirty="0"/>
              <a:t>Data Engineering in Microsoft Fabric</a:t>
            </a:r>
            <a:endParaRPr lang="en-DK" dirty="0"/>
          </a:p>
        </p:txBody>
      </p:sp>
      <p:sp>
        <p:nvSpPr>
          <p:cNvPr id="16" name="TextBox 15">
            <a:extLst>
              <a:ext uri="{FF2B5EF4-FFF2-40B4-BE49-F238E27FC236}">
                <a16:creationId xmlns:a16="http://schemas.microsoft.com/office/drawing/2014/main" id="{747010D4-50B6-6E85-8B4C-12278AA503D2}"/>
              </a:ext>
            </a:extLst>
          </p:cNvPr>
          <p:cNvSpPr txBox="1"/>
          <p:nvPr/>
        </p:nvSpPr>
        <p:spPr>
          <a:xfrm>
            <a:off x="6808462" y="6243697"/>
            <a:ext cx="7802452" cy="261610"/>
          </a:xfrm>
          <a:prstGeom prst="rect">
            <a:avLst/>
          </a:prstGeom>
          <a:noFill/>
        </p:spPr>
        <p:txBody>
          <a:bodyPr wrap="square">
            <a:spAutoFit/>
          </a:bodyPr>
          <a:lstStyle/>
          <a:p>
            <a:r>
              <a:rPr lang="en-US" sz="1100" dirty="0">
                <a:hlinkClick r:id="rId3"/>
              </a:rPr>
              <a:t>What is Data engineering in Microsoft Fabric? - Microsoft Fabric | Microsoft Learn</a:t>
            </a:r>
            <a:endParaRPr lang="en-DK" sz="1100" dirty="0"/>
          </a:p>
        </p:txBody>
      </p:sp>
      <p:sp>
        <p:nvSpPr>
          <p:cNvPr id="33" name="Text Placeholder 10">
            <a:extLst>
              <a:ext uri="{FF2B5EF4-FFF2-40B4-BE49-F238E27FC236}">
                <a16:creationId xmlns:a16="http://schemas.microsoft.com/office/drawing/2014/main" id="{F83AD6E6-D1BA-C7A8-817C-BF24AF14B47A}"/>
              </a:ext>
            </a:extLst>
          </p:cNvPr>
          <p:cNvSpPr txBox="1">
            <a:spLocks/>
          </p:cNvSpPr>
          <p:nvPr/>
        </p:nvSpPr>
        <p:spPr>
          <a:xfrm>
            <a:off x="1007097" y="2142655"/>
            <a:ext cx="2891804" cy="2653507"/>
          </a:xfrm>
          <a:prstGeom prst="rect">
            <a:avLst/>
          </a:prstGeom>
        </p:spPr>
        <p:txBody>
          <a:bodyPr>
            <a:normAutofit fontScale="92500"/>
          </a:bodyPr>
          <a:lstStyle>
            <a:lvl1pPr marL="0" indent="0" algn="l" defTabSz="914400" rtl="0" eaLnBrk="1" latinLnBrk="0" hangingPunct="1">
              <a:lnSpc>
                <a:spcPct val="100000"/>
              </a:lnSpc>
              <a:spcBef>
                <a:spcPts val="1000"/>
              </a:spcBef>
              <a:buFontTx/>
              <a:buNone/>
              <a:defRPr sz="1400" b="0" i="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Semibold" panose="020B0702040204020203" pitchFamily="34" charset="0"/>
                <a:cs typeface="Segoe UI Semibold" panose="020B0702040204020203" pitchFamily="34" charset="0"/>
              </a:rPr>
              <a:t>Notebook</a:t>
            </a:r>
          </a:p>
          <a:p>
            <a:r>
              <a:rPr lang="en-US" b="0" i="0" dirty="0">
                <a:solidFill>
                  <a:srgbClr val="161616"/>
                </a:solidFill>
                <a:effectLst/>
                <a:latin typeface="Segoe UI" panose="020B0502040204020203" pitchFamily="34" charset="0"/>
              </a:rPr>
              <a:t>Notebooks are an interactive computing environment that allows users to create and share documents that contain live code, equations, visualizations, and narrative text. They allow users to write and execute code in various programming languages, including Python, R, and Scala and are used for data ingestion, preparation, analysis, and other data-related tasks.</a:t>
            </a:r>
            <a:endParaRPr lang="en-DK" dirty="0">
              <a:latin typeface="Segoe UI Semibold" panose="020B0702040204020203" pitchFamily="34" charset="0"/>
              <a:cs typeface="Segoe UI Semibold" panose="020B0702040204020203" pitchFamily="34" charset="0"/>
            </a:endParaRPr>
          </a:p>
        </p:txBody>
      </p:sp>
      <p:sp>
        <p:nvSpPr>
          <p:cNvPr id="34" name="Text Placeholder 10">
            <a:extLst>
              <a:ext uri="{FF2B5EF4-FFF2-40B4-BE49-F238E27FC236}">
                <a16:creationId xmlns:a16="http://schemas.microsoft.com/office/drawing/2014/main" id="{27561D6F-6320-96D2-42F8-E2A856F5606E}"/>
              </a:ext>
            </a:extLst>
          </p:cNvPr>
          <p:cNvSpPr txBox="1">
            <a:spLocks/>
          </p:cNvSpPr>
          <p:nvPr/>
        </p:nvSpPr>
        <p:spPr>
          <a:xfrm>
            <a:off x="4606247" y="2142654"/>
            <a:ext cx="2891804" cy="2653507"/>
          </a:xfrm>
          <a:prstGeom prst="rect">
            <a:avLst/>
          </a:prstGeom>
        </p:spPr>
        <p:txBody>
          <a:bodyPr>
            <a:normAutofit lnSpcReduction="10000"/>
          </a:bodyPr>
          <a:lstStyle>
            <a:lvl1pPr marL="0" indent="0" algn="l" defTabSz="914400" rtl="0" eaLnBrk="1" latinLnBrk="0" hangingPunct="1">
              <a:lnSpc>
                <a:spcPct val="100000"/>
              </a:lnSpc>
              <a:spcBef>
                <a:spcPts val="1000"/>
              </a:spcBef>
              <a:buFontTx/>
              <a:buNone/>
              <a:defRPr sz="1400" b="0" i="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Semibold" panose="020B0702040204020203" pitchFamily="34" charset="0"/>
                <a:cs typeface="Segoe UI Semibold" panose="020B0702040204020203" pitchFamily="34" charset="0"/>
              </a:rPr>
              <a:t>Data pipeline</a:t>
            </a:r>
          </a:p>
          <a:p>
            <a:r>
              <a:rPr lang="en-US" b="0" i="0" dirty="0">
                <a:solidFill>
                  <a:srgbClr val="161616"/>
                </a:solidFill>
                <a:effectLst/>
                <a:latin typeface="Segoe UI" panose="020B0502040204020203" pitchFamily="34" charset="0"/>
              </a:rPr>
              <a:t>Data pipelines are a series of steps that are used to collect, process, and transform data from its raw form to a format that can be used for analysis and decision-making. They're a critical component of data engineering, as they provide a way to move data from its source to its destination in a reliable, scalable, and efficient way.</a:t>
            </a:r>
            <a:endParaRPr lang="en-DK" dirty="0">
              <a:latin typeface="Segoe UI Semibold" panose="020B0702040204020203" pitchFamily="34" charset="0"/>
              <a:cs typeface="Segoe UI Semibold" panose="020B0702040204020203" pitchFamily="34" charset="0"/>
            </a:endParaRPr>
          </a:p>
        </p:txBody>
      </p:sp>
      <p:pic>
        <p:nvPicPr>
          <p:cNvPr id="1026" name="Picture 2" descr="Screenshot showing Data Engineering objects.">
            <a:extLst>
              <a:ext uri="{FF2B5EF4-FFF2-40B4-BE49-F238E27FC236}">
                <a16:creationId xmlns:a16="http://schemas.microsoft.com/office/drawing/2014/main" id="{21AAD705-3A2A-CB4F-585B-A36D32CD70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3231" y="352693"/>
            <a:ext cx="5943600" cy="1495425"/>
          </a:xfrm>
          <a:prstGeom prst="rect">
            <a:avLst/>
          </a:prstGeom>
          <a:noFill/>
          <a:extLst>
            <a:ext uri="{909E8E84-426E-40DD-AFC4-6F175D3DCCD1}">
              <a14:hiddenFill xmlns:a14="http://schemas.microsoft.com/office/drawing/2010/main">
                <a:solidFill>
                  <a:srgbClr val="FFFFFF"/>
                </a:solidFill>
              </a14:hiddenFill>
            </a:ext>
          </a:extLst>
        </p:spPr>
      </p:pic>
      <p:sp>
        <p:nvSpPr>
          <p:cNvPr id="37" name="Text Placeholder 10">
            <a:extLst>
              <a:ext uri="{FF2B5EF4-FFF2-40B4-BE49-F238E27FC236}">
                <a16:creationId xmlns:a16="http://schemas.microsoft.com/office/drawing/2014/main" id="{A75DC1C3-9C3E-5AD7-479F-42A7BD9E3096}"/>
              </a:ext>
            </a:extLst>
          </p:cNvPr>
          <p:cNvSpPr txBox="1">
            <a:spLocks/>
          </p:cNvSpPr>
          <p:nvPr/>
        </p:nvSpPr>
        <p:spPr>
          <a:xfrm>
            <a:off x="8205398" y="2142656"/>
            <a:ext cx="2891804" cy="3723671"/>
          </a:xfrm>
          <a:prstGeom prst="rect">
            <a:avLst/>
          </a:prstGeom>
        </p:spPr>
        <p:txBody>
          <a:bodyPr>
            <a:normAutofit/>
          </a:bodyPr>
          <a:lstStyle>
            <a:lvl1pPr marL="0" indent="0" algn="l" defTabSz="914400" rtl="0" eaLnBrk="1" latinLnBrk="0" hangingPunct="1">
              <a:lnSpc>
                <a:spcPct val="100000"/>
              </a:lnSpc>
              <a:spcBef>
                <a:spcPts val="1000"/>
              </a:spcBef>
              <a:buFontTx/>
              <a:buNone/>
              <a:defRPr sz="1400" b="0" i="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Segoe UI Semibold" panose="020B0702040204020203" pitchFamily="34" charset="0"/>
                <a:cs typeface="Segoe UI Semibold" panose="020B0702040204020203" pitchFamily="34" charset="0"/>
              </a:rPr>
              <a:t>Apache Spark job definition</a:t>
            </a:r>
          </a:p>
          <a:p>
            <a:r>
              <a:rPr lang="en-US" b="0" i="0" dirty="0">
                <a:solidFill>
                  <a:srgbClr val="161616"/>
                </a:solidFill>
                <a:effectLst/>
                <a:latin typeface="Segoe UI" panose="020B0502040204020203" pitchFamily="34" charset="0"/>
              </a:rPr>
              <a:t>Spark job definitions are set of instructions that define how to execute a job on a Spark cluster. It includes information such as the input and output data sources, the transformations, and the configuration settings for the Spark application. Spark job Definition allows you to submit batch/streaming job to Spark cluster, apply different transformation logic to the data hosted on your Lakehouse along with many other things.</a:t>
            </a:r>
            <a:endParaRPr lang="en-DK" dirty="0">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2244584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12BE87-45A0-BCCD-8622-BBE46C503C19}"/>
              </a:ext>
            </a:extLst>
          </p:cNvPr>
          <p:cNvSpPr>
            <a:spLocks noGrp="1"/>
          </p:cNvSpPr>
          <p:nvPr>
            <p:ph type="body" sz="quarter" idx="10"/>
          </p:nvPr>
        </p:nvSpPr>
        <p:spPr>
          <a:xfrm>
            <a:off x="248797" y="759739"/>
            <a:ext cx="3635375" cy="6176962"/>
          </a:xfrm>
        </p:spPr>
        <p:txBody>
          <a:bodyPr/>
          <a:lstStyle/>
          <a:p>
            <a:endParaRPr lang="en-US"/>
          </a:p>
        </p:txBody>
      </p:sp>
      <p:sp>
        <p:nvSpPr>
          <p:cNvPr id="3" name="Text Placeholder 2">
            <a:extLst>
              <a:ext uri="{FF2B5EF4-FFF2-40B4-BE49-F238E27FC236}">
                <a16:creationId xmlns:a16="http://schemas.microsoft.com/office/drawing/2014/main" id="{76E6E54C-1E0F-295D-18DF-714934827D14}"/>
              </a:ext>
            </a:extLst>
          </p:cNvPr>
          <p:cNvSpPr>
            <a:spLocks noGrp="1"/>
          </p:cNvSpPr>
          <p:nvPr>
            <p:ph type="body" sz="quarter" idx="11"/>
          </p:nvPr>
        </p:nvSpPr>
        <p:spPr/>
        <p:txBody>
          <a:bodyPr/>
          <a:lstStyle/>
          <a:p>
            <a:r>
              <a:rPr lang="en-US"/>
              <a:t>Notebooks</a:t>
            </a:r>
          </a:p>
        </p:txBody>
      </p:sp>
      <p:sp>
        <p:nvSpPr>
          <p:cNvPr id="4" name="Title 3">
            <a:extLst>
              <a:ext uri="{FF2B5EF4-FFF2-40B4-BE49-F238E27FC236}">
                <a16:creationId xmlns:a16="http://schemas.microsoft.com/office/drawing/2014/main" id="{D77AB098-4801-5BF1-920A-6A692F575CBB}"/>
              </a:ext>
            </a:extLst>
          </p:cNvPr>
          <p:cNvSpPr>
            <a:spLocks noGrp="1"/>
          </p:cNvSpPr>
          <p:nvPr>
            <p:ph type="title" idx="4294967295"/>
          </p:nvPr>
        </p:nvSpPr>
        <p:spPr>
          <a:xfrm>
            <a:off x="607809" y="-1325563"/>
            <a:ext cx="10515600" cy="1325563"/>
          </a:xfrm>
        </p:spPr>
        <p:txBody>
          <a:bodyPr vert="horz" lIns="91440" tIns="45720" rIns="91440" bIns="45720" rtlCol="0" anchor="b">
            <a:normAutofit/>
          </a:bodyPr>
          <a:lstStyle/>
          <a:p>
            <a:r>
              <a:rPr lang="en-US"/>
              <a:t>Section title one</a:t>
            </a:r>
          </a:p>
        </p:txBody>
      </p:sp>
    </p:spTree>
    <p:extLst>
      <p:ext uri="{BB962C8B-B14F-4D97-AF65-F5344CB8AC3E}">
        <p14:creationId xmlns:p14="http://schemas.microsoft.com/office/powerpoint/2010/main" val="3174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21207DDF-319A-4E27-30DE-871EA431E179}"/>
              </a:ext>
            </a:extLst>
          </p:cNvPr>
          <p:cNvSpPr>
            <a:spLocks noGrp="1"/>
          </p:cNvSpPr>
          <p:nvPr>
            <p:ph type="title"/>
          </p:nvPr>
        </p:nvSpPr>
        <p:spPr>
          <a:xfrm>
            <a:off x="588263" y="457200"/>
            <a:ext cx="11018520" cy="1292662"/>
          </a:xfrm>
        </p:spPr>
        <p:txBody>
          <a:bodyPr>
            <a:normAutofit fontScale="90000"/>
          </a:bodyPr>
          <a:lstStyle/>
          <a:p>
            <a:r>
              <a:rPr lang="en-US" dirty="0"/>
              <a:t>Data engineering in Fabric</a:t>
            </a:r>
            <a:br>
              <a:rPr lang="en-US" dirty="0"/>
            </a:br>
            <a:r>
              <a:rPr lang="en-US" sz="2400" dirty="0">
                <a:solidFill>
                  <a:schemeClr val="accent3"/>
                </a:solidFill>
              </a:rPr>
              <a:t>Empower data engineers to transform data at scale and build </a:t>
            </a:r>
            <a:br>
              <a:rPr lang="en-US" sz="2400" dirty="0">
                <a:solidFill>
                  <a:schemeClr val="accent3"/>
                </a:solidFill>
              </a:rPr>
            </a:br>
            <a:r>
              <a:rPr lang="en-US" sz="2400" dirty="0">
                <a:solidFill>
                  <a:schemeClr val="accent3"/>
                </a:solidFill>
              </a:rPr>
              <a:t>a lakehouse architecture</a:t>
            </a:r>
            <a:endParaRPr lang="en-US" dirty="0"/>
          </a:p>
        </p:txBody>
      </p:sp>
      <p:grpSp>
        <p:nvGrpSpPr>
          <p:cNvPr id="21" name="Group 20" descr="Lakehouse logo">
            <a:extLst>
              <a:ext uri="{FF2B5EF4-FFF2-40B4-BE49-F238E27FC236}">
                <a16:creationId xmlns:a16="http://schemas.microsoft.com/office/drawing/2014/main" id="{21FC9C2F-AD9D-E8C7-7C02-23C53E18503D}"/>
              </a:ext>
            </a:extLst>
          </p:cNvPr>
          <p:cNvGrpSpPr/>
          <p:nvPr/>
        </p:nvGrpSpPr>
        <p:grpSpPr>
          <a:xfrm>
            <a:off x="987972" y="2601429"/>
            <a:ext cx="1428393" cy="1428393"/>
            <a:chOff x="987972" y="2931629"/>
            <a:chExt cx="1428393" cy="1428393"/>
          </a:xfrm>
        </p:grpSpPr>
        <p:sp>
          <p:nvSpPr>
            <p:cNvPr id="5" name="Object 4"/>
            <p:cNvSpPr/>
            <p:nvPr/>
          </p:nvSpPr>
          <p:spPr>
            <a:xfrm>
              <a:off x="987972" y="2931629"/>
              <a:ext cx="1428393" cy="1428393"/>
            </a:xfrm>
            <a:prstGeom prst="ellipse">
              <a:avLst/>
            </a:prstGeom>
            <a:solidFill>
              <a:srgbClr val="EAE9E6">
                <a:alpha val="30000"/>
              </a:srgbClr>
            </a:solidFill>
          </p:spPr>
          <p:txBody>
            <a:bodyPr/>
            <a:lstStyle/>
            <a:p>
              <a:endParaRPr lang="en-DK"/>
            </a:p>
          </p:txBody>
        </p:sp>
        <p:pic>
          <p:nvPicPr>
            <p:cNvPr id="6" name="Object 5" descr="preencoded.png"/>
            <p:cNvPicPr>
              <a:picLocks noChangeAspect="1"/>
            </p:cNvPicPr>
            <p:nvPr/>
          </p:nvPicPr>
          <p:blipFill>
            <a:blip r:embed="rId3"/>
            <a:srcRect l="-13191" t="-13068" r="-13191" b="-13068"/>
            <a:stretch/>
          </p:blipFill>
          <p:spPr>
            <a:xfrm>
              <a:off x="987972" y="2931629"/>
              <a:ext cx="1428393" cy="1428393"/>
            </a:xfrm>
            <a:prstGeom prst="ellipse">
              <a:avLst/>
            </a:prstGeom>
          </p:spPr>
        </p:pic>
      </p:grpSp>
      <p:sp>
        <p:nvSpPr>
          <p:cNvPr id="7" name="Object 6"/>
          <p:cNvSpPr/>
          <p:nvPr/>
        </p:nvSpPr>
        <p:spPr>
          <a:xfrm>
            <a:off x="729670" y="4330639"/>
            <a:ext cx="1944995" cy="777500"/>
          </a:xfrm>
          <a:prstGeom prst="rect">
            <a:avLst/>
          </a:prstGeom>
          <a:noFill/>
        </p:spPr>
        <p:txBody>
          <a:bodyPr wrap="square" lIns="0" tIns="0" rIns="0" bIns="0" rtlCol="0" anchor="t"/>
          <a:lstStyle/>
          <a:p>
            <a:pPr marL="0" marR="0" lvl="0" indent="0" algn="ctr" defTabSz="914367" rtl="0" eaLnBrk="1" fontAlgn="auto" latinLnBrk="0" hangingPunct="1">
              <a:lnSpc>
                <a:spcPts val="2042"/>
              </a:lnSpc>
              <a:spcBef>
                <a:spcPts val="0"/>
              </a:spcBef>
              <a:spcAft>
                <a:spcPts val="0"/>
              </a:spcAft>
              <a:buClrTx/>
              <a:buSzTx/>
              <a:buFontTx/>
              <a:buNone/>
              <a:tabLst/>
              <a:defRPr/>
            </a:pP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Jost*" pitchFamily="34" charset="-120"/>
              </a:rPr>
              <a:t>Build a lakehouse </a:t>
            </a:r>
            <a:b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Jost*" pitchFamily="34" charset="-120"/>
              </a:rPr>
            </a:b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Jost*" pitchFamily="34" charset="-120"/>
              </a:rPr>
              <a:t>for all your organizational data </a:t>
            </a:r>
            <a:endParaRPr kumimoji="0" lang="en-US" sz="1765" b="0" i="0" u="none" strike="noStrike" kern="1200" cap="none" spc="0" normalizeH="0" baseline="0" noProof="0" dirty="0">
              <a:ln>
                <a:noFill/>
              </a:ln>
              <a:solidFill>
                <a:srgbClr val="000000"/>
              </a:solidFill>
              <a:effectLst/>
              <a:uLnTx/>
              <a:uFillTx/>
              <a:latin typeface="Segoe UI"/>
              <a:ea typeface="Jost* 300 Light" pitchFamily="2" charset="0"/>
              <a:cs typeface="+mn-cs"/>
            </a:endParaRPr>
          </a:p>
        </p:txBody>
      </p:sp>
      <p:grpSp>
        <p:nvGrpSpPr>
          <p:cNvPr id="20" name="Group 19" descr="Apache Spark logo">
            <a:extLst>
              <a:ext uri="{FF2B5EF4-FFF2-40B4-BE49-F238E27FC236}">
                <a16:creationId xmlns:a16="http://schemas.microsoft.com/office/drawing/2014/main" id="{8ADA29DA-9C36-FE63-39A4-708C9D5ED224}"/>
              </a:ext>
            </a:extLst>
          </p:cNvPr>
          <p:cNvGrpSpPr/>
          <p:nvPr/>
        </p:nvGrpSpPr>
        <p:grpSpPr>
          <a:xfrm>
            <a:off x="3916177" y="2601429"/>
            <a:ext cx="1428393" cy="1428393"/>
            <a:chOff x="3916177" y="2931629"/>
            <a:chExt cx="1428393" cy="1428393"/>
          </a:xfrm>
        </p:grpSpPr>
        <p:sp>
          <p:nvSpPr>
            <p:cNvPr id="8" name="Object 7"/>
            <p:cNvSpPr/>
            <p:nvPr/>
          </p:nvSpPr>
          <p:spPr>
            <a:xfrm>
              <a:off x="3916177" y="2931629"/>
              <a:ext cx="1428393" cy="1428393"/>
            </a:xfrm>
            <a:prstGeom prst="ellipse">
              <a:avLst/>
            </a:prstGeom>
            <a:solidFill>
              <a:srgbClr val="EAE9E6">
                <a:alpha val="30000"/>
              </a:srgbClr>
            </a:solidFill>
          </p:spPr>
          <p:txBody>
            <a:bodyPr/>
            <a:lstStyle/>
            <a:p>
              <a:endParaRPr lang="en-DK"/>
            </a:p>
          </p:txBody>
        </p:sp>
        <p:pic>
          <p:nvPicPr>
            <p:cNvPr id="9" name="Object 8" descr="preencoded.png"/>
            <p:cNvPicPr>
              <a:picLocks noChangeAspect="1"/>
            </p:cNvPicPr>
            <p:nvPr/>
          </p:nvPicPr>
          <p:blipFill>
            <a:blip r:embed="rId4"/>
            <a:srcRect l="-5556" t="-56913" r="-5556" b="-56913"/>
            <a:stretch/>
          </p:blipFill>
          <p:spPr>
            <a:xfrm>
              <a:off x="3916177" y="2931629"/>
              <a:ext cx="1428393" cy="1428393"/>
            </a:xfrm>
            <a:prstGeom prst="ellipse">
              <a:avLst/>
            </a:prstGeom>
          </p:spPr>
        </p:pic>
      </p:grpSp>
      <p:sp>
        <p:nvSpPr>
          <p:cNvPr id="10" name="Object 9"/>
          <p:cNvSpPr/>
          <p:nvPr/>
        </p:nvSpPr>
        <p:spPr>
          <a:xfrm>
            <a:off x="3347200" y="4330639"/>
            <a:ext cx="2566346" cy="1036667"/>
          </a:xfrm>
          <a:prstGeom prst="rect">
            <a:avLst/>
          </a:prstGeom>
          <a:noFill/>
        </p:spPr>
        <p:txBody>
          <a:bodyPr wrap="square" lIns="0" tIns="0" rIns="0" bIns="0" rtlCol="0" anchor="t"/>
          <a:lstStyle/>
          <a:p>
            <a:pPr marL="0" marR="0" lvl="0" indent="0" algn="ctr" defTabSz="914367" rtl="0" eaLnBrk="1" fontAlgn="auto" latinLnBrk="0" hangingPunct="1">
              <a:lnSpc>
                <a:spcPts val="2042"/>
              </a:lnSpc>
              <a:spcBef>
                <a:spcPts val="0"/>
              </a:spcBef>
              <a:spcAft>
                <a:spcPts val="0"/>
              </a:spcAft>
              <a:buClrTx/>
              <a:buSzTx/>
              <a:buFontTx/>
              <a:buNone/>
              <a:tabLst/>
              <a:defRPr/>
            </a:pP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mn-cs"/>
              </a:rPr>
              <a:t>Spark runtime with great out of the box performance and robust admin controls</a:t>
            </a:r>
          </a:p>
        </p:txBody>
      </p:sp>
      <p:grpSp>
        <p:nvGrpSpPr>
          <p:cNvPr id="18" name="Group 17" descr="Logo">
            <a:extLst>
              <a:ext uri="{FF2B5EF4-FFF2-40B4-BE49-F238E27FC236}">
                <a16:creationId xmlns:a16="http://schemas.microsoft.com/office/drawing/2014/main" id="{43557652-B85C-90F0-6E73-452352D31140}"/>
              </a:ext>
            </a:extLst>
          </p:cNvPr>
          <p:cNvGrpSpPr/>
          <p:nvPr/>
        </p:nvGrpSpPr>
        <p:grpSpPr>
          <a:xfrm>
            <a:off x="6844382" y="2601429"/>
            <a:ext cx="1428393" cy="1428393"/>
            <a:chOff x="6844382" y="2931629"/>
            <a:chExt cx="1428393" cy="1428393"/>
          </a:xfrm>
        </p:grpSpPr>
        <p:sp>
          <p:nvSpPr>
            <p:cNvPr id="11" name="Object 10"/>
            <p:cNvSpPr/>
            <p:nvPr/>
          </p:nvSpPr>
          <p:spPr>
            <a:xfrm>
              <a:off x="6844382" y="2931629"/>
              <a:ext cx="1428393" cy="1428393"/>
            </a:xfrm>
            <a:prstGeom prst="ellipse">
              <a:avLst/>
            </a:prstGeom>
            <a:solidFill>
              <a:srgbClr val="EAE9E6">
                <a:alpha val="30000"/>
              </a:srgbClr>
            </a:solidFill>
          </p:spPr>
          <p:txBody>
            <a:bodyPr/>
            <a:lstStyle/>
            <a:p>
              <a:endParaRPr lang="en-DK"/>
            </a:p>
          </p:txBody>
        </p:sp>
        <p:pic>
          <p:nvPicPr>
            <p:cNvPr id="12" name="Object 11" descr="preencoded.png"/>
            <p:cNvPicPr>
              <a:picLocks noChangeAspect="1"/>
            </p:cNvPicPr>
            <p:nvPr/>
          </p:nvPicPr>
          <p:blipFill>
            <a:blip r:embed="rId5"/>
            <a:srcRect l="-19930" t="-20239" r="-19930" b="-20239"/>
            <a:stretch/>
          </p:blipFill>
          <p:spPr>
            <a:xfrm>
              <a:off x="6844382" y="2931629"/>
              <a:ext cx="1428393" cy="1428393"/>
            </a:xfrm>
            <a:prstGeom prst="ellipse">
              <a:avLst/>
            </a:prstGeom>
          </p:spPr>
        </p:pic>
      </p:grpSp>
      <p:sp>
        <p:nvSpPr>
          <p:cNvPr id="13" name="Object 12"/>
          <p:cNvSpPr/>
          <p:nvPr/>
        </p:nvSpPr>
        <p:spPr>
          <a:xfrm>
            <a:off x="6278456" y="4330639"/>
            <a:ext cx="2681569" cy="777500"/>
          </a:xfrm>
          <a:prstGeom prst="rect">
            <a:avLst/>
          </a:prstGeom>
          <a:noFill/>
        </p:spPr>
        <p:txBody>
          <a:bodyPr wrap="square" lIns="0" tIns="0" rIns="0" bIns="0" rtlCol="0" anchor="t"/>
          <a:lstStyle/>
          <a:p>
            <a:pPr marL="0" marR="0" lvl="0" indent="0" algn="ctr" defTabSz="914367" rtl="0" eaLnBrk="1" fontAlgn="auto" latinLnBrk="0" hangingPunct="1">
              <a:lnSpc>
                <a:spcPts val="2042"/>
              </a:lnSpc>
              <a:spcBef>
                <a:spcPts val="0"/>
              </a:spcBef>
              <a:spcAft>
                <a:spcPts val="0"/>
              </a:spcAft>
              <a:buClrTx/>
              <a:buSzTx/>
              <a:buFontTx/>
              <a:buNone/>
              <a:tabLst/>
              <a:defRPr/>
            </a:pP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mn-cs"/>
              </a:rPr>
              <a:t>Delightful authoring experience in your </a:t>
            </a:r>
            <a:b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mn-cs"/>
              </a:rPr>
            </a:b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mn-cs"/>
              </a:rPr>
              <a:t>tools of choice</a:t>
            </a:r>
          </a:p>
        </p:txBody>
      </p:sp>
      <p:sp>
        <p:nvSpPr>
          <p:cNvPr id="14" name="Object 13"/>
          <p:cNvSpPr/>
          <p:nvPr/>
        </p:nvSpPr>
        <p:spPr>
          <a:xfrm>
            <a:off x="9772587" y="2601429"/>
            <a:ext cx="1428393" cy="1428393"/>
          </a:xfrm>
          <a:prstGeom prst="ellipse">
            <a:avLst/>
          </a:prstGeom>
          <a:solidFill>
            <a:srgbClr val="EAE9E6">
              <a:alpha val="30000"/>
            </a:srgbClr>
          </a:solidFill>
        </p:spPr>
        <p:txBody>
          <a:bodyPr/>
          <a:lstStyle/>
          <a:p>
            <a:endParaRPr lang="en-DK"/>
          </a:p>
        </p:txBody>
      </p:sp>
      <p:sp>
        <p:nvSpPr>
          <p:cNvPr id="16" name="Object 15"/>
          <p:cNvSpPr/>
          <p:nvPr/>
        </p:nvSpPr>
        <p:spPr>
          <a:xfrm>
            <a:off x="9605526" y="4330639"/>
            <a:ext cx="1914914" cy="777500"/>
          </a:xfrm>
          <a:prstGeom prst="rect">
            <a:avLst/>
          </a:prstGeom>
          <a:noFill/>
        </p:spPr>
        <p:txBody>
          <a:bodyPr wrap="square" lIns="0" tIns="0" rIns="0" bIns="0" rtlCol="0" anchor="t"/>
          <a:lstStyle/>
          <a:p>
            <a:pPr marL="0" marR="0" lvl="0" indent="0" algn="ctr" defTabSz="914367" rtl="0" eaLnBrk="1" fontAlgn="auto" latinLnBrk="0" hangingPunct="1">
              <a:lnSpc>
                <a:spcPts val="2042"/>
              </a:lnSpc>
              <a:spcBef>
                <a:spcPts val="0"/>
              </a:spcBef>
              <a:spcAft>
                <a:spcPts val="0"/>
              </a:spcAft>
              <a:buClrTx/>
              <a:buSzTx/>
              <a:buFontTx/>
              <a:buNone/>
              <a:tabLst/>
              <a:defRPr/>
            </a:pPr>
            <a:r>
              <a:rPr kumimoji="0" lang="en-US" sz="1620" b="0" i="0" u="none" strike="noStrike" kern="0" cap="none" spc="0" normalizeH="0" baseline="0" noProof="0" dirty="0">
                <a:ln>
                  <a:noFill/>
                </a:ln>
                <a:solidFill>
                  <a:srgbClr val="000000"/>
                </a:solidFill>
                <a:effectLst/>
                <a:uLnTx/>
                <a:uFillTx/>
                <a:latin typeface="Segoe UI"/>
                <a:ea typeface="Jost* 300 Light" pitchFamily="2" charset="0"/>
                <a:cs typeface="+mn-cs"/>
              </a:rPr>
              <a:t>Completely integrated into the Fabric foundation</a:t>
            </a:r>
          </a:p>
        </p:txBody>
      </p:sp>
      <p:pic>
        <p:nvPicPr>
          <p:cNvPr id="3" name="Picture 2" descr="Microsoft Fabric icon">
            <a:extLst>
              <a:ext uri="{FF2B5EF4-FFF2-40B4-BE49-F238E27FC236}">
                <a16:creationId xmlns:a16="http://schemas.microsoft.com/office/drawing/2014/main" id="{7BC836CD-9BF3-26F7-2EED-4641E986AA6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5802" y="2868561"/>
            <a:ext cx="890670" cy="890670"/>
          </a:xfrm>
          <a:prstGeom prst="rect">
            <a:avLst/>
          </a:prstGeom>
        </p:spPr>
      </p:pic>
      <p:sp>
        <p:nvSpPr>
          <p:cNvPr id="4" name="Rectangle 3">
            <a:extLst>
              <a:ext uri="{FF2B5EF4-FFF2-40B4-BE49-F238E27FC236}">
                <a16:creationId xmlns:a16="http://schemas.microsoft.com/office/drawing/2014/main" id="{D9DD4F85-2844-5EBF-5124-59666E06D84F}"/>
              </a:ext>
            </a:extLst>
          </p:cNvPr>
          <p:cNvSpPr/>
          <p:nvPr/>
        </p:nvSpPr>
        <p:spPr bwMode="auto">
          <a:xfrm>
            <a:off x="9693823" y="-474617"/>
            <a:ext cx="2498177" cy="457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rPr>
              <a:t>New Slide (01:40)</a:t>
            </a:r>
          </a:p>
        </p:txBody>
      </p:sp>
    </p:spTree>
    <p:extLst>
      <p:ext uri="{BB962C8B-B14F-4D97-AF65-F5344CB8AC3E}">
        <p14:creationId xmlns:p14="http://schemas.microsoft.com/office/powerpoint/2010/main" val="42229349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23F69-F0C5-C99D-D93D-B10CF1FF4A7C}"/>
              </a:ext>
            </a:extLst>
          </p:cNvPr>
          <p:cNvSpPr>
            <a:spLocks noGrp="1"/>
          </p:cNvSpPr>
          <p:nvPr>
            <p:ph type="title"/>
          </p:nvPr>
        </p:nvSpPr>
        <p:spPr/>
        <p:txBody>
          <a:bodyPr/>
          <a:lstStyle/>
          <a:p>
            <a:r>
              <a:rPr lang="en-US"/>
              <a:t>Familiar Spark notebook experience</a:t>
            </a:r>
            <a:endParaRPr lang="en-DK" dirty="0"/>
          </a:p>
        </p:txBody>
      </p:sp>
      <p:pic>
        <p:nvPicPr>
          <p:cNvPr id="4" name="Picture 3">
            <a:extLst>
              <a:ext uri="{FF2B5EF4-FFF2-40B4-BE49-F238E27FC236}">
                <a16:creationId xmlns:a16="http://schemas.microsoft.com/office/drawing/2014/main" id="{75AD989F-DE69-3B2E-8F9B-0743601F026A}"/>
              </a:ext>
            </a:extLst>
          </p:cNvPr>
          <p:cNvPicPr>
            <a:picLocks noChangeAspect="1"/>
          </p:cNvPicPr>
          <p:nvPr/>
        </p:nvPicPr>
        <p:blipFill>
          <a:blip r:embed="rId2"/>
          <a:stretch>
            <a:fillRect/>
          </a:stretch>
        </p:blipFill>
        <p:spPr>
          <a:xfrm>
            <a:off x="607809" y="1715128"/>
            <a:ext cx="9658421" cy="1042995"/>
          </a:xfrm>
          <a:prstGeom prst="rect">
            <a:avLst/>
          </a:prstGeom>
        </p:spPr>
      </p:pic>
      <p:sp>
        <p:nvSpPr>
          <p:cNvPr id="5" name="TextBox 4">
            <a:extLst>
              <a:ext uri="{FF2B5EF4-FFF2-40B4-BE49-F238E27FC236}">
                <a16:creationId xmlns:a16="http://schemas.microsoft.com/office/drawing/2014/main" id="{0419753E-B0E6-BC8E-2288-529E108F9446}"/>
              </a:ext>
            </a:extLst>
          </p:cNvPr>
          <p:cNvSpPr txBox="1"/>
          <p:nvPr/>
        </p:nvSpPr>
        <p:spPr>
          <a:xfrm>
            <a:off x="607809" y="3220876"/>
            <a:ext cx="8669541" cy="2585323"/>
          </a:xfrm>
          <a:prstGeom prst="rect">
            <a:avLst/>
          </a:prstGeom>
          <a:noFill/>
        </p:spPr>
        <p:txBody>
          <a:bodyPr wrap="square" rtlCol="0">
            <a:spAutoFit/>
          </a:bodyPr>
          <a:lstStyle/>
          <a:p>
            <a:r>
              <a:rPr lang="en-US" dirty="0"/>
              <a:t>Use your language of choice. Choose between</a:t>
            </a:r>
          </a:p>
          <a:p>
            <a:pPr marL="285750" indent="-285750">
              <a:buFont typeface="Arial" panose="020B0604020202020204" pitchFamily="34" charset="0"/>
              <a:buChar char="•"/>
            </a:pPr>
            <a:r>
              <a:rPr lang="en-US" dirty="0" err="1"/>
              <a:t>PySpark</a:t>
            </a:r>
            <a:r>
              <a:rPr lang="en-US" dirty="0"/>
              <a:t> (Python)</a:t>
            </a:r>
          </a:p>
          <a:p>
            <a:pPr marL="285750" indent="-285750">
              <a:buFont typeface="Arial" panose="020B0604020202020204" pitchFamily="34" charset="0"/>
              <a:buChar char="•"/>
            </a:pPr>
            <a:r>
              <a:rPr lang="en-US" dirty="0"/>
              <a:t>Spark (Scala)</a:t>
            </a:r>
          </a:p>
          <a:p>
            <a:pPr marL="285750" indent="-285750">
              <a:buFont typeface="Arial" panose="020B0604020202020204" pitchFamily="34" charset="0"/>
              <a:buChar char="•"/>
            </a:pPr>
            <a:r>
              <a:rPr lang="en-US" dirty="0"/>
              <a:t>Spark SQL</a:t>
            </a:r>
          </a:p>
          <a:p>
            <a:pPr marL="285750" indent="-285750">
              <a:buFont typeface="Arial" panose="020B0604020202020204" pitchFamily="34" charset="0"/>
              <a:buChar char="•"/>
            </a:pPr>
            <a:r>
              <a:rPr lang="en-US" dirty="0" err="1"/>
              <a:t>SparkR</a:t>
            </a:r>
            <a:r>
              <a:rPr lang="en-US" dirty="0"/>
              <a:t> (R)</a:t>
            </a:r>
          </a:p>
          <a:p>
            <a:pPr marL="285750" indent="-285750">
              <a:buFont typeface="Arial" panose="020B0604020202020204" pitchFamily="34" charset="0"/>
              <a:buChar char="•"/>
            </a:pPr>
            <a:endParaRPr lang="en-US" dirty="0"/>
          </a:p>
          <a:p>
            <a:r>
              <a:rPr lang="en-US" dirty="0"/>
              <a:t>Add comments, visuals, interactive elements alongside your code.</a:t>
            </a:r>
          </a:p>
          <a:p>
            <a:endParaRPr lang="en-US" dirty="0"/>
          </a:p>
          <a:p>
            <a:r>
              <a:rPr lang="en-US" dirty="0"/>
              <a:t>Used for both data engineering and data science (more on that later).</a:t>
            </a:r>
          </a:p>
        </p:txBody>
      </p:sp>
    </p:spTree>
    <p:extLst>
      <p:ext uri="{BB962C8B-B14F-4D97-AF65-F5344CB8AC3E}">
        <p14:creationId xmlns:p14="http://schemas.microsoft.com/office/powerpoint/2010/main" val="335097815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9084871-8338-C636-87FA-62CAB59C4274}"/>
              </a:ext>
            </a:extLst>
          </p:cNvPr>
          <p:cNvSpPr>
            <a:spLocks noGrp="1"/>
          </p:cNvSpPr>
          <p:nvPr>
            <p:ph type="title"/>
          </p:nvPr>
        </p:nvSpPr>
        <p:spPr>
          <a:xfrm>
            <a:off x="588263" y="457200"/>
            <a:ext cx="11018520" cy="553998"/>
          </a:xfrm>
        </p:spPr>
        <p:txBody>
          <a:bodyPr/>
          <a:lstStyle/>
          <a:p>
            <a:r>
              <a:rPr lang="en-US" dirty="0"/>
              <a:t>Start up times</a:t>
            </a:r>
          </a:p>
        </p:txBody>
      </p:sp>
      <p:sp>
        <p:nvSpPr>
          <p:cNvPr id="10" name="Rectangle 9">
            <a:extLst>
              <a:ext uri="{FF2B5EF4-FFF2-40B4-BE49-F238E27FC236}">
                <a16:creationId xmlns:a16="http://schemas.microsoft.com/office/drawing/2014/main" id="{BFF0F4BF-0FAF-EBC4-2ADF-6DDD310E3E0D}"/>
              </a:ext>
              <a:ext uri="{C183D7F6-B498-43B3-948B-1728B52AA6E4}">
                <adec:decorative xmlns:adec="http://schemas.microsoft.com/office/drawing/2017/decorative" val="1"/>
              </a:ext>
            </a:extLst>
          </p:cNvPr>
          <p:cNvSpPr/>
          <p:nvPr/>
        </p:nvSpPr>
        <p:spPr>
          <a:xfrm>
            <a:off x="5581227" y="2390987"/>
            <a:ext cx="5666628" cy="319294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2050" name="Picture 2">
            <a:extLst>
              <a:ext uri="{FF2B5EF4-FFF2-40B4-BE49-F238E27FC236}">
                <a16:creationId xmlns:a16="http://schemas.microsoft.com/office/drawing/2014/main" id="{6A508DD4-55CD-4E06-AD0A-3A055BA4B4F4}"/>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4817" y="2261616"/>
            <a:ext cx="7165834" cy="37158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3E4B62C-70CF-CF28-F7B6-4769DE017CC8}"/>
              </a:ext>
            </a:extLst>
          </p:cNvPr>
          <p:cNvSpPr txBox="1"/>
          <p:nvPr/>
        </p:nvSpPr>
        <p:spPr>
          <a:xfrm>
            <a:off x="588263" y="1465181"/>
            <a:ext cx="4053840" cy="437042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Semibold"/>
                <a:ea typeface="+mn-ea"/>
                <a:cs typeface="+mn-cs"/>
              </a:rPr>
              <a:t>Get started with running Spark </a:t>
            </a:r>
            <a:br>
              <a:rPr kumimoji="0" lang="en-US" sz="1800" b="0" i="0" u="none" strike="noStrike" kern="1200" cap="none" spc="0" normalizeH="0" baseline="0" noProof="0" dirty="0">
                <a:ln>
                  <a:noFill/>
                </a:ln>
                <a:solidFill>
                  <a:prstClr val="black"/>
                </a:solidFill>
                <a:effectLst/>
                <a:uLnTx/>
                <a:uFillTx/>
                <a:latin typeface="Segoe UI Semibold"/>
                <a:ea typeface="+mn-ea"/>
                <a:cs typeface="+mn-cs"/>
              </a:rPr>
            </a:br>
            <a:r>
              <a:rPr kumimoji="0" lang="en-US" sz="1800" b="0" i="0" u="none" strike="noStrike" kern="1200" cap="none" spc="0" normalizeH="0" baseline="0" noProof="0" dirty="0">
                <a:ln>
                  <a:noFill/>
                </a:ln>
                <a:solidFill>
                  <a:prstClr val="black"/>
                </a:solidFill>
                <a:effectLst/>
                <a:uLnTx/>
                <a:uFillTx/>
                <a:latin typeface="Segoe UI Semibold"/>
                <a:ea typeface="+mn-ea"/>
                <a:cs typeface="+mn-cs"/>
              </a:rPr>
              <a:t>in a matter of seconds</a:t>
            </a:r>
            <a:endParaRPr kumimoji="0" lang="en-US" sz="1400" b="0" i="0" u="none" strike="noStrike" kern="1200" cap="none" spc="0" normalizeH="0" baseline="0" noProof="0" dirty="0">
              <a:ln>
                <a:noFill/>
              </a:ln>
              <a:solidFill>
                <a:prstClr val="black"/>
              </a:solidFill>
              <a:effectLst/>
              <a:uLnTx/>
              <a:uFillTx/>
              <a:latin typeface="Jost* 300 Light" pitchFamily="2" charset="0"/>
              <a:ea typeface="Jost* 300 Light" pitchFamily="2" charset="0"/>
              <a:cs typeface="+mn-cs"/>
            </a:endParaRPr>
          </a:p>
          <a:p>
            <a:pPr marL="177800" marR="0" lvl="0" indent="-177800" algn="l" defTabSz="914400" rtl="0" eaLnBrk="1" fontAlgn="auto" latinLnBrk="0" hangingPunct="1">
              <a:lnSpc>
                <a:spcPct val="100000"/>
              </a:lnSpc>
              <a:spcBef>
                <a:spcPts val="0"/>
              </a:spcBef>
              <a:spcAft>
                <a:spcPts val="1200"/>
              </a:spcAft>
              <a:buClrTx/>
              <a:buSzTx/>
              <a:buFontTx/>
              <a:buBlip>
                <a:blip r:embed="rId3"/>
              </a:buBlip>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Starter pools come pre-wired to Fabric workspaces meaning users can get started running Spark with no cluster setup necessary </a:t>
            </a:r>
          </a:p>
          <a:p>
            <a:pPr marL="177800" marR="0" lvl="0" indent="-177800" algn="l" defTabSz="914400" rtl="0" eaLnBrk="1" fontAlgn="auto" latinLnBrk="0" hangingPunct="1">
              <a:lnSpc>
                <a:spcPct val="100000"/>
              </a:lnSpc>
              <a:spcBef>
                <a:spcPts val="0"/>
              </a:spcBef>
              <a:spcAft>
                <a:spcPts val="1200"/>
              </a:spcAft>
              <a:buClrTx/>
              <a:buSzTx/>
              <a:buFontTx/>
              <a:buBlip>
                <a:blip r:embed="rId3"/>
              </a:buBlip>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Starter pools are kept ‘live’, meaning they provide Spark sessions within 10-15 seconds</a:t>
            </a:r>
          </a:p>
          <a:p>
            <a:pPr marL="177800" marR="0" lvl="0" indent="-177800" algn="l" defTabSz="914400" rtl="0" eaLnBrk="1" fontAlgn="auto" latinLnBrk="0" hangingPunct="1">
              <a:lnSpc>
                <a:spcPct val="100000"/>
              </a:lnSpc>
              <a:spcBef>
                <a:spcPts val="0"/>
              </a:spcBef>
              <a:spcAft>
                <a:spcPts val="1200"/>
              </a:spcAft>
              <a:buClrTx/>
              <a:buSzTx/>
              <a:buFontTx/>
              <a:buBlip>
                <a:blip r:embed="rId3"/>
              </a:buBlip>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High concurrency mode enables users to share  Spark sessions across multiple notebooks</a:t>
            </a:r>
          </a:p>
          <a:p>
            <a:pPr marL="177800" marR="0" lvl="0" indent="-177800" algn="l" defTabSz="914400" rtl="0" eaLnBrk="1" fontAlgn="auto" latinLnBrk="0" hangingPunct="1">
              <a:lnSpc>
                <a:spcPct val="100000"/>
              </a:lnSpc>
              <a:spcBef>
                <a:spcPts val="0"/>
              </a:spcBef>
              <a:spcAft>
                <a:spcPts val="1200"/>
              </a:spcAft>
              <a:buClrTx/>
              <a:buSzTx/>
              <a:buFontTx/>
              <a:buBlip>
                <a:blip r:embed="rId3"/>
              </a:buBlip>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Attaching a notebook to an existing session results in lightning-fast session start up speed &lt;5 seconds</a:t>
            </a:r>
          </a:p>
          <a:p>
            <a:pPr marL="0" marR="0" lvl="0" indent="0" algn="l" defTabSz="914400" rtl="0" eaLnBrk="1" fontAlgn="auto" latinLnBrk="0" hangingPunct="1">
              <a:lnSpc>
                <a:spcPct val="100000"/>
              </a:lnSpc>
              <a:spcBef>
                <a:spcPts val="0"/>
              </a:spcBef>
              <a:spcAft>
                <a:spcPts val="120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a:ea typeface="+mn-ea"/>
                <a:cs typeface="+mn-cs"/>
              </a:rPr>
              <a:t>Just announced:</a:t>
            </a:r>
            <a:endParaRPr kumimoji="0" lang="en-US" sz="1400" b="0" i="0" u="none" strike="noStrike" kern="1200" cap="none" spc="0" normalizeH="0" baseline="0" noProof="0" dirty="0">
              <a:ln>
                <a:noFill/>
              </a:ln>
              <a:solidFill>
                <a:prstClr val="black"/>
              </a:solidFill>
              <a:effectLst/>
              <a:uLnTx/>
              <a:uFillTx/>
              <a:latin typeface="Segoe UI"/>
              <a:ea typeface="+mn-ea"/>
              <a:cs typeface="+mn-cs"/>
            </a:endParaRPr>
          </a:p>
          <a:p>
            <a:pPr marL="177800" marR="0" lvl="0" indent="-177800" algn="l" defTabSz="914400" rtl="0" eaLnBrk="1" fontAlgn="auto" latinLnBrk="0" hangingPunct="1">
              <a:lnSpc>
                <a:spcPct val="100000"/>
              </a:lnSpc>
              <a:spcBef>
                <a:spcPts val="0"/>
              </a:spcBef>
              <a:spcAft>
                <a:spcPts val="1200"/>
              </a:spcAft>
              <a:buClrTx/>
              <a:buSzTx/>
              <a:buFontTx/>
              <a:buBlip>
                <a:blip r:embed="rId3"/>
              </a:buBlip>
              <a:tabLst/>
              <a:defRPr/>
            </a:pPr>
            <a:r>
              <a:rPr kumimoji="0" lang="en-US" sz="1400" b="0" i="0" u="none" strike="noStrike" kern="1200" cap="none" spc="0" normalizeH="0" baseline="0" noProof="0" dirty="0">
                <a:ln>
                  <a:noFill/>
                </a:ln>
                <a:solidFill>
                  <a:prstClr val="black"/>
                </a:solidFill>
                <a:effectLst/>
                <a:uLnTx/>
                <a:uFillTx/>
                <a:latin typeface="Segoe UI"/>
                <a:ea typeface="+mn-ea"/>
                <a:cs typeface="+mn-cs"/>
              </a:rPr>
              <a:t>High concurrency mode support will be available for notebooks in pipelines</a:t>
            </a:r>
          </a:p>
        </p:txBody>
      </p:sp>
      <p:pic>
        <p:nvPicPr>
          <p:cNvPr id="9" name="Picture Placeholder 4" descr="screenshot gif">
            <a:extLst>
              <a:ext uri="{FF2B5EF4-FFF2-40B4-BE49-F238E27FC236}">
                <a16:creationId xmlns:a16="http://schemas.microsoft.com/office/drawing/2014/main" id="{76C7EFA5-C66C-CFB5-FBE9-46E5EE25E4AB}"/>
              </a:ext>
            </a:extLst>
          </p:cNvPr>
          <p:cNvPicPr>
            <a:picLocks noChangeAspect="1"/>
          </p:cNvPicPr>
          <p:nvPr/>
        </p:nvPicPr>
        <p:blipFill rotWithShape="1">
          <a:blip r:embed="rId4">
            <a:extLst>
              <a:ext uri="{28A0092B-C50C-407E-A947-70E740481C1C}">
                <a14:useLocalDpi xmlns:a14="http://schemas.microsoft.com/office/drawing/2010/main" val="0"/>
              </a:ext>
            </a:extLst>
          </a:blip>
          <a:srcRect t="-1" r="-37" b="-129"/>
          <a:stretch/>
        </p:blipFill>
        <p:spPr>
          <a:xfrm>
            <a:off x="5669389" y="2452114"/>
            <a:ext cx="5556690" cy="3131822"/>
          </a:xfrm>
          <a:prstGeom prst="rect">
            <a:avLst/>
          </a:prstGeom>
        </p:spPr>
      </p:pic>
      <p:pic>
        <p:nvPicPr>
          <p:cNvPr id="7" name="Picture 6" descr="screenshot gif">
            <a:extLst>
              <a:ext uri="{FF2B5EF4-FFF2-40B4-BE49-F238E27FC236}">
                <a16:creationId xmlns:a16="http://schemas.microsoft.com/office/drawing/2014/main" id="{7CFC308C-7549-C404-9184-0A06C0400ECC}"/>
              </a:ext>
            </a:extLst>
          </p:cNvPr>
          <p:cNvPicPr>
            <a:picLocks noChangeAspect="1"/>
          </p:cNvPicPr>
          <p:nvPr/>
        </p:nvPicPr>
        <p:blipFill rotWithShape="1">
          <a:blip r:embed="rId5">
            <a:extLst>
              <a:ext uri="{28A0092B-C50C-407E-A947-70E740481C1C}">
                <a14:useLocalDpi xmlns:a14="http://schemas.microsoft.com/office/drawing/2010/main" val="0"/>
              </a:ext>
            </a:extLst>
          </a:blip>
          <a:srcRect t="17724" b="3282"/>
          <a:stretch/>
        </p:blipFill>
        <p:spPr>
          <a:xfrm>
            <a:off x="5645631" y="2578608"/>
            <a:ext cx="5602224" cy="2907792"/>
          </a:xfrm>
          <a:prstGeom prst="rect">
            <a:avLst/>
          </a:prstGeom>
        </p:spPr>
      </p:pic>
      <p:sp>
        <p:nvSpPr>
          <p:cNvPr id="12" name="Rounded Rectangle 18" descr="Public preview&#10;">
            <a:extLst>
              <a:ext uri="{FF2B5EF4-FFF2-40B4-BE49-F238E27FC236}">
                <a16:creationId xmlns:a16="http://schemas.microsoft.com/office/drawing/2014/main" id="{4B7C4251-DC92-A1DE-1911-58190F56F166}"/>
              </a:ext>
            </a:extLst>
          </p:cNvPr>
          <p:cNvSpPr/>
          <p:nvPr/>
        </p:nvSpPr>
        <p:spPr bwMode="auto">
          <a:xfrm>
            <a:off x="9638291" y="358491"/>
            <a:ext cx="2153659" cy="522000"/>
          </a:xfrm>
          <a:prstGeom prst="roundRect">
            <a:avLst>
              <a:gd name="adj" fmla="val 50000"/>
            </a:avLst>
          </a:prstGeom>
          <a:gradFill flip="none" rotWithShape="1">
            <a:gsLst>
              <a:gs pos="35000">
                <a:schemeClr val="accent3"/>
              </a:gs>
              <a:gs pos="0">
                <a:srgbClr val="C03BC4"/>
              </a:gs>
            </a:gsLst>
            <a:path path="circle">
              <a:fillToRect l="100000" t="100000"/>
            </a:path>
            <a:tileRect r="-100000" b="-100000"/>
          </a:gradFill>
          <a:effectLst>
            <a:outerShdw blurRad="63500" dist="127000" dir="2700000" algn="tl" rotWithShape="0">
              <a:srgbClr val="454142">
                <a:alpha val="20000"/>
              </a:srgbClr>
            </a:outerShdw>
          </a:effectLst>
        </p:spPr>
        <p:txBody>
          <a:bodyPr wrap="square" lIns="0" tIns="18288" rIns="0" bIns="45720" anchor="ctr" anchorCtr="0">
            <a:spAutoFit/>
          </a:body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CA" sz="2000" b="0" i="0" u="none" strike="noStrike" kern="1200" cap="none" spc="0" normalizeH="0" baseline="0" noProof="0" dirty="0">
                <a:ln w="3175">
                  <a:noFill/>
                </a:ln>
                <a:gradFill>
                  <a:gsLst>
                    <a:gs pos="17416">
                      <a:srgbClr val="FFFFFF"/>
                    </a:gs>
                    <a:gs pos="42135">
                      <a:srgbClr val="FFFFFF"/>
                    </a:gs>
                  </a:gsLst>
                  <a:path path="circle">
                    <a:fillToRect l="100000" b="100000"/>
                  </a:path>
                </a:gradFill>
                <a:effectLst/>
                <a:uLnTx/>
                <a:uFillTx/>
                <a:latin typeface="Segoe UI Semibold"/>
                <a:ea typeface="+mn-ea"/>
                <a:cs typeface="Segoe UI" pitchFamily="34" charset="0"/>
              </a:rPr>
              <a:t>Public preview</a:t>
            </a:r>
          </a:p>
        </p:txBody>
      </p:sp>
      <p:sp>
        <p:nvSpPr>
          <p:cNvPr id="2" name="Rectangle 1">
            <a:extLst>
              <a:ext uri="{FF2B5EF4-FFF2-40B4-BE49-F238E27FC236}">
                <a16:creationId xmlns:a16="http://schemas.microsoft.com/office/drawing/2014/main" id="{2FCBD476-59AD-6EBE-286A-A9B43E8D33FB}"/>
              </a:ext>
            </a:extLst>
          </p:cNvPr>
          <p:cNvSpPr/>
          <p:nvPr/>
        </p:nvSpPr>
        <p:spPr bwMode="auto">
          <a:xfrm>
            <a:off x="9693823" y="-498924"/>
            <a:ext cx="2498177" cy="457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rPr>
              <a:t>New Slide (09:36)</a:t>
            </a:r>
          </a:p>
        </p:txBody>
      </p:sp>
    </p:spTree>
    <p:extLst>
      <p:ext uri="{BB962C8B-B14F-4D97-AF65-F5344CB8AC3E}">
        <p14:creationId xmlns:p14="http://schemas.microsoft.com/office/powerpoint/2010/main" val="4299444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 presetClass="exit" presetSubtype="0" fill="hold" nodeType="withEffect">
                                  <p:stCondLst>
                                    <p:cond delay="0"/>
                                  </p:stCondLst>
                                  <p:childTnLst>
                                    <p:set>
                                      <p:cBhvr>
                                        <p:cTn id="9" dur="1" fill="hold">
                                          <p:stCondLst>
                                            <p:cond delay="0"/>
                                          </p:stCondLst>
                                        </p:cTn>
                                        <p:tgtEl>
                                          <p:spTgt spid="9"/>
                                        </p:tgtEl>
                                        <p:attrNameLst>
                                          <p:attrName>style.visibility</p:attrName>
                                        </p:attrNameLst>
                                      </p:cBhvr>
                                      <p:to>
                                        <p:strVal val="hidden"/>
                                      </p:to>
                                    </p:set>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14F72A-1071-E3C6-7F1F-B16894D55EBE}"/>
              </a:ext>
            </a:extLst>
          </p:cNvPr>
          <p:cNvSpPr>
            <a:spLocks noGrp="1"/>
          </p:cNvSpPr>
          <p:nvPr>
            <p:ph type="body" sz="quarter" idx="10"/>
          </p:nvPr>
        </p:nvSpPr>
        <p:spPr>
          <a:xfrm>
            <a:off x="248797" y="759739"/>
            <a:ext cx="3635375" cy="6176962"/>
          </a:xfrm>
        </p:spPr>
        <p:txBody>
          <a:bodyPr/>
          <a:lstStyle/>
          <a:p>
            <a:endParaRPr lang="en-US"/>
          </a:p>
        </p:txBody>
      </p:sp>
      <p:sp>
        <p:nvSpPr>
          <p:cNvPr id="3" name="Text Placeholder 2">
            <a:extLst>
              <a:ext uri="{FF2B5EF4-FFF2-40B4-BE49-F238E27FC236}">
                <a16:creationId xmlns:a16="http://schemas.microsoft.com/office/drawing/2014/main" id="{7B0CB959-B126-E4FF-993A-43CFBE08A9FC}"/>
              </a:ext>
            </a:extLst>
          </p:cNvPr>
          <p:cNvSpPr>
            <a:spLocks noGrp="1"/>
          </p:cNvSpPr>
          <p:nvPr>
            <p:ph type="body" sz="quarter" idx="11"/>
          </p:nvPr>
        </p:nvSpPr>
        <p:spPr/>
        <p:txBody>
          <a:bodyPr/>
          <a:lstStyle/>
          <a:p>
            <a:r>
              <a:rPr lang="en-US"/>
              <a:t>Dataflows Gen 2</a:t>
            </a:r>
          </a:p>
        </p:txBody>
      </p:sp>
      <p:sp>
        <p:nvSpPr>
          <p:cNvPr id="4" name="Title 3">
            <a:extLst>
              <a:ext uri="{FF2B5EF4-FFF2-40B4-BE49-F238E27FC236}">
                <a16:creationId xmlns:a16="http://schemas.microsoft.com/office/drawing/2014/main" id="{3B2175B9-EF7D-37BD-C0DE-3424EF41B400}"/>
              </a:ext>
            </a:extLst>
          </p:cNvPr>
          <p:cNvSpPr>
            <a:spLocks noGrp="1"/>
          </p:cNvSpPr>
          <p:nvPr>
            <p:ph type="title" idx="4294967295"/>
          </p:nvPr>
        </p:nvSpPr>
        <p:spPr>
          <a:xfrm>
            <a:off x="607809" y="-1325563"/>
            <a:ext cx="10515600" cy="1325563"/>
          </a:xfrm>
        </p:spPr>
        <p:txBody>
          <a:bodyPr vert="horz" lIns="91440" tIns="45720" rIns="91440" bIns="45720" rtlCol="0" anchor="b">
            <a:normAutofit/>
          </a:bodyPr>
          <a:lstStyle/>
          <a:p>
            <a:r>
              <a:rPr lang="en-US"/>
              <a:t>Section title two </a:t>
            </a:r>
          </a:p>
        </p:txBody>
      </p:sp>
    </p:spTree>
    <p:extLst>
      <p:ext uri="{BB962C8B-B14F-4D97-AF65-F5344CB8AC3E}">
        <p14:creationId xmlns:p14="http://schemas.microsoft.com/office/powerpoint/2010/main" val="1172499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14C21011-054F-416D-AB49-BAEEBF03CC4D}"/>
              </a:ext>
            </a:extLst>
          </p:cNvPr>
          <p:cNvCxnSpPr>
            <a:cxnSpLocks/>
          </p:cNvCxnSpPr>
          <p:nvPr/>
        </p:nvCxnSpPr>
        <p:spPr>
          <a:xfrm>
            <a:off x="1729" y="1171207"/>
            <a:ext cx="12190098" cy="0"/>
          </a:xfrm>
          <a:prstGeom prst="line">
            <a:avLst/>
          </a:prstGeom>
          <a:ln cap="rnd">
            <a:solidFill>
              <a:schemeClr val="tx1">
                <a:lumMod val="20000"/>
                <a:lumOff val="80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3" name="Title 1">
            <a:extLst>
              <a:ext uri="{FF2B5EF4-FFF2-40B4-BE49-F238E27FC236}">
                <a16:creationId xmlns:a16="http://schemas.microsoft.com/office/drawing/2014/main" id="{0D69A8A3-2B39-48E2-94C2-0F25489C12ED}"/>
              </a:ext>
            </a:extLst>
          </p:cNvPr>
          <p:cNvSpPr txBox="1">
            <a:spLocks/>
          </p:cNvSpPr>
          <p:nvPr/>
        </p:nvSpPr>
        <p:spPr>
          <a:xfrm>
            <a:off x="269767" y="290448"/>
            <a:ext cx="11654022" cy="899396"/>
          </a:xfrm>
          <a:prstGeom prst="rect">
            <a:avLst/>
          </a:prstGeom>
        </p:spPr>
        <p:txBody>
          <a:bodyPr vert="horz" wrap="square" lIns="146263" tIns="91414" rIns="146263" bIns="91414" rtlCol="0" anchor="t">
            <a:noAutofit/>
          </a:bodyPr>
          <a:lstStyle>
            <a:lvl1pPr algn="l" defTabSz="896354" rtl="0" eaLnBrk="1" latinLnBrk="0" hangingPunct="1">
              <a:lnSpc>
                <a:spcPct val="90000"/>
              </a:lnSpc>
              <a:spcBef>
                <a:spcPct val="0"/>
              </a:spcBef>
              <a:buNone/>
              <a:defRPr lang="en-US" sz="4612" b="0" kern="1200" cap="none" spc="-98" baseline="0" dirty="0" smtClean="0">
                <a:ln w="3175">
                  <a:noFill/>
                </a:ln>
                <a:gradFill>
                  <a:gsLst>
                    <a:gs pos="1250">
                      <a:schemeClr val="tx1"/>
                    </a:gs>
                    <a:gs pos="100000">
                      <a:schemeClr val="tx1"/>
                    </a:gs>
                  </a:gsLst>
                  <a:lin ang="5400000" scaled="0"/>
                </a:gradFill>
                <a:effectLst/>
                <a:latin typeface="Franklin Gothic Medium Cond" panose="020B0606030402020204" pitchFamily="34" charset="0"/>
                <a:ea typeface="+mn-ea"/>
                <a:cs typeface="Segoe UI" pitchFamily="34" charset="0"/>
              </a:defRPr>
            </a:lvl1pPr>
          </a:lstStyle>
          <a:p>
            <a:pPr marL="0" marR="0" lvl="0" indent="0" algn="ctr" defTabSz="914111"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a:ln w="3175">
                  <a:noFill/>
                </a:ln>
                <a:solidFill>
                  <a:srgbClr val="117865"/>
                </a:solidFill>
                <a:effectLst/>
                <a:uLnTx/>
                <a:uFillTx/>
                <a:latin typeface="Franklin Gothic Medium Cond" panose="020B0606030402020204" pitchFamily="34" charset="0"/>
                <a:ea typeface="+mn-ea"/>
                <a:cs typeface="Segoe UI" pitchFamily="34" charset="0"/>
              </a:rPr>
              <a:t>Dataflows Gen2</a:t>
            </a:r>
          </a:p>
        </p:txBody>
      </p:sp>
      <p:sp>
        <p:nvSpPr>
          <p:cNvPr id="4" name="TextBox 3">
            <a:extLst>
              <a:ext uri="{FF2B5EF4-FFF2-40B4-BE49-F238E27FC236}">
                <a16:creationId xmlns:a16="http://schemas.microsoft.com/office/drawing/2014/main" id="{D4917F3F-DCCF-4C8F-B2BF-8DFC2DD1037A}"/>
              </a:ext>
            </a:extLst>
          </p:cNvPr>
          <p:cNvSpPr txBox="1"/>
          <p:nvPr/>
        </p:nvSpPr>
        <p:spPr>
          <a:xfrm>
            <a:off x="455377" y="2731382"/>
            <a:ext cx="2720352" cy="2474472"/>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a:ln>
                  <a:noFill/>
                </a:ln>
                <a:solidFill>
                  <a:srgbClr val="171717"/>
                </a:solidFill>
                <a:effectLst/>
                <a:uLnTx/>
                <a:uFillTx/>
                <a:latin typeface="Segoe UI"/>
                <a:ea typeface="+mn-ea"/>
                <a:cs typeface="Segoe UI"/>
              </a:rPr>
              <a:t>Dataflows are a self-service, cloud-based, data preparation technology. </a:t>
            </a:r>
            <a:endParaRPr kumimoji="0" lang="en-US" sz="1961" b="0" i="0" u="none" strike="noStrike" kern="1200" cap="none" spc="0" normalizeH="0" baseline="0" noProof="0">
              <a:ln>
                <a:noFill/>
              </a:ln>
              <a:solidFill>
                <a:srgbClr val="171717"/>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961" b="0" i="0" u="none" strike="noStrike" kern="1200" cap="none" spc="0" normalizeH="0" baseline="0" noProof="0">
              <a:ln>
                <a:noFill/>
              </a:ln>
              <a:solidFill>
                <a:srgbClr val="171717"/>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69" b="0" i="0" u="none" strike="noStrike" kern="1200" cap="none" spc="0" normalizeH="0" baseline="0" noProof="0">
                <a:ln>
                  <a:noFill/>
                </a:ln>
                <a:solidFill>
                  <a:prstClr val="white">
                    <a:lumMod val="65000"/>
                  </a:prstClr>
                </a:solidFill>
                <a:effectLst/>
                <a:uLnTx/>
                <a:uFillTx/>
                <a:latin typeface="Segoe UI"/>
                <a:ea typeface="+mn-ea"/>
                <a:cs typeface="Segoe UI"/>
              </a:rPr>
              <a:t>Dataflows are available in Power BI, Power Apps and Dynamics 365 Customer Insights.</a:t>
            </a:r>
          </a:p>
        </p:txBody>
      </p:sp>
      <p:pic>
        <p:nvPicPr>
          <p:cNvPr id="16" name="Graphic 15" descr="Database outline">
            <a:extLst>
              <a:ext uri="{FF2B5EF4-FFF2-40B4-BE49-F238E27FC236}">
                <a16:creationId xmlns:a16="http://schemas.microsoft.com/office/drawing/2014/main" id="{1E6952E8-DE27-5791-99CA-4358D3D071C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32353" y="4741821"/>
            <a:ext cx="1196319" cy="1196319"/>
          </a:xfrm>
          <a:prstGeom prst="rect">
            <a:avLst/>
          </a:prstGeom>
        </p:spPr>
      </p:pic>
      <p:grpSp>
        <p:nvGrpSpPr>
          <p:cNvPr id="29" name="Group 28">
            <a:extLst>
              <a:ext uri="{FF2B5EF4-FFF2-40B4-BE49-F238E27FC236}">
                <a16:creationId xmlns:a16="http://schemas.microsoft.com/office/drawing/2014/main" id="{A1B0A015-0EFC-647F-840D-96CA97BA38B1}"/>
              </a:ext>
            </a:extLst>
          </p:cNvPr>
          <p:cNvGrpSpPr/>
          <p:nvPr/>
        </p:nvGrpSpPr>
        <p:grpSpPr>
          <a:xfrm>
            <a:off x="3518062" y="3409263"/>
            <a:ext cx="896539" cy="1181959"/>
            <a:chOff x="3617222" y="5150050"/>
            <a:chExt cx="914400" cy="1205506"/>
          </a:xfrm>
        </p:grpSpPr>
        <p:pic>
          <p:nvPicPr>
            <p:cNvPr id="13" name="Graphic 12" descr="Open folder outline">
              <a:extLst>
                <a:ext uri="{FF2B5EF4-FFF2-40B4-BE49-F238E27FC236}">
                  <a16:creationId xmlns:a16="http://schemas.microsoft.com/office/drawing/2014/main" id="{54E61980-228D-7894-3958-08650C6FD86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17222" y="5150050"/>
              <a:ext cx="914400" cy="914400"/>
            </a:xfrm>
            <a:prstGeom prst="rect">
              <a:avLst/>
            </a:prstGeom>
          </p:spPr>
        </p:pic>
        <p:pic>
          <p:nvPicPr>
            <p:cNvPr id="15" name="Graphic 14" descr="Document outline">
              <a:extLst>
                <a:ext uri="{FF2B5EF4-FFF2-40B4-BE49-F238E27FC236}">
                  <a16:creationId xmlns:a16="http://schemas.microsoft.com/office/drawing/2014/main" id="{0FEAB499-D54C-F5F7-FAE8-21472AD933C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617222" y="5894252"/>
              <a:ext cx="461304" cy="461304"/>
            </a:xfrm>
            <a:prstGeom prst="rect">
              <a:avLst/>
            </a:prstGeom>
          </p:spPr>
        </p:pic>
        <p:pic>
          <p:nvPicPr>
            <p:cNvPr id="17" name="Graphic 16" descr="Document outline">
              <a:extLst>
                <a:ext uri="{FF2B5EF4-FFF2-40B4-BE49-F238E27FC236}">
                  <a16:creationId xmlns:a16="http://schemas.microsoft.com/office/drawing/2014/main" id="{3BBEB372-A8C9-31D2-E159-3F19E0EB566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83485" y="5894252"/>
              <a:ext cx="461304" cy="461304"/>
            </a:xfrm>
            <a:prstGeom prst="rect">
              <a:avLst/>
            </a:prstGeom>
          </p:spPr>
        </p:pic>
      </p:grpSp>
      <p:sp>
        <p:nvSpPr>
          <p:cNvPr id="19" name="Rectangle 18">
            <a:extLst>
              <a:ext uri="{FF2B5EF4-FFF2-40B4-BE49-F238E27FC236}">
                <a16:creationId xmlns:a16="http://schemas.microsoft.com/office/drawing/2014/main" id="{C9E4195A-C6CD-3E76-EE13-C54500180E68}"/>
              </a:ext>
            </a:extLst>
          </p:cNvPr>
          <p:cNvSpPr/>
          <p:nvPr/>
        </p:nvSpPr>
        <p:spPr bwMode="auto">
          <a:xfrm>
            <a:off x="5625719" y="2326454"/>
            <a:ext cx="2720353" cy="3486158"/>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cxnSp>
        <p:nvCxnSpPr>
          <p:cNvPr id="31" name="Straight Arrow Connector 30">
            <a:extLst>
              <a:ext uri="{FF2B5EF4-FFF2-40B4-BE49-F238E27FC236}">
                <a16:creationId xmlns:a16="http://schemas.microsoft.com/office/drawing/2014/main" id="{5398892E-3E61-156B-1211-00B5B6034393}"/>
              </a:ext>
            </a:extLst>
          </p:cNvPr>
          <p:cNvCxnSpPr>
            <a:cxnSpLocks/>
          </p:cNvCxnSpPr>
          <p:nvPr/>
        </p:nvCxnSpPr>
        <p:spPr>
          <a:xfrm>
            <a:off x="4528672" y="2852937"/>
            <a:ext cx="993090" cy="0"/>
          </a:xfrm>
          <a:prstGeom prst="straightConnector1">
            <a:avLst/>
          </a:prstGeom>
          <a:ln w="28575">
            <a:solidFill>
              <a:schemeClr val="tx1"/>
            </a:solidFill>
            <a:prstDash val="lgDash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276025C-24CB-287C-FF1E-4E1944DFA491}"/>
              </a:ext>
            </a:extLst>
          </p:cNvPr>
          <p:cNvCxnSpPr>
            <a:cxnSpLocks/>
          </p:cNvCxnSpPr>
          <p:nvPr/>
        </p:nvCxnSpPr>
        <p:spPr>
          <a:xfrm>
            <a:off x="4414602" y="5372219"/>
            <a:ext cx="1144811" cy="0"/>
          </a:xfrm>
          <a:prstGeom prst="straightConnector1">
            <a:avLst/>
          </a:prstGeom>
          <a:ln w="28575">
            <a:solidFill>
              <a:schemeClr val="tx1"/>
            </a:solidFill>
            <a:prstDash val="lgDash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6700C7F-CDCE-F30C-3880-AD7B5A2F1668}"/>
              </a:ext>
            </a:extLst>
          </p:cNvPr>
          <p:cNvCxnSpPr>
            <a:cxnSpLocks/>
          </p:cNvCxnSpPr>
          <p:nvPr/>
        </p:nvCxnSpPr>
        <p:spPr>
          <a:xfrm>
            <a:off x="4414602" y="4049409"/>
            <a:ext cx="1144811" cy="0"/>
          </a:xfrm>
          <a:prstGeom prst="straightConnector1">
            <a:avLst/>
          </a:prstGeom>
          <a:ln w="28575">
            <a:solidFill>
              <a:schemeClr val="tx1"/>
            </a:solidFill>
            <a:prstDash val="lgDashDot"/>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78" name="TextBox 1077">
            <a:extLst>
              <a:ext uri="{FF2B5EF4-FFF2-40B4-BE49-F238E27FC236}">
                <a16:creationId xmlns:a16="http://schemas.microsoft.com/office/drawing/2014/main" id="{AF931C37-F8DF-7B0C-75F9-C112210F1DF5}"/>
              </a:ext>
            </a:extLst>
          </p:cNvPr>
          <p:cNvSpPr txBox="1"/>
          <p:nvPr/>
        </p:nvSpPr>
        <p:spPr>
          <a:xfrm>
            <a:off x="5620628" y="2094305"/>
            <a:ext cx="2717896" cy="15093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Staged in the Fabric warehouse</a:t>
            </a:r>
          </a:p>
        </p:txBody>
      </p:sp>
      <p:pic>
        <p:nvPicPr>
          <p:cNvPr id="1080" name="Graphic 1079" descr="Cloud outline">
            <a:extLst>
              <a:ext uri="{FF2B5EF4-FFF2-40B4-BE49-F238E27FC236}">
                <a16:creationId xmlns:a16="http://schemas.microsoft.com/office/drawing/2014/main" id="{5B3D5640-0948-E72B-3C86-4EBC75F1B76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348784" y="2225558"/>
            <a:ext cx="1163679" cy="1163679"/>
          </a:xfrm>
          <a:prstGeom prst="rect">
            <a:avLst/>
          </a:prstGeom>
        </p:spPr>
      </p:pic>
      <p:grpSp>
        <p:nvGrpSpPr>
          <p:cNvPr id="22" name="Group 21">
            <a:extLst>
              <a:ext uri="{FF2B5EF4-FFF2-40B4-BE49-F238E27FC236}">
                <a16:creationId xmlns:a16="http://schemas.microsoft.com/office/drawing/2014/main" id="{728004D1-75AA-6D84-D5BB-5F42089FA495}"/>
              </a:ext>
            </a:extLst>
          </p:cNvPr>
          <p:cNvGrpSpPr/>
          <p:nvPr/>
        </p:nvGrpSpPr>
        <p:grpSpPr>
          <a:xfrm>
            <a:off x="5838999" y="2389245"/>
            <a:ext cx="979016" cy="1003861"/>
            <a:chOff x="5838999" y="2389245"/>
            <a:chExt cx="979016" cy="1003861"/>
          </a:xfrm>
        </p:grpSpPr>
        <p:grpSp>
          <p:nvGrpSpPr>
            <p:cNvPr id="1087" name="Group 1086">
              <a:extLst>
                <a:ext uri="{FF2B5EF4-FFF2-40B4-BE49-F238E27FC236}">
                  <a16:creationId xmlns:a16="http://schemas.microsoft.com/office/drawing/2014/main" id="{DA966F6E-EC5F-860E-5BDA-D9FA8A2EE0CE}"/>
                </a:ext>
              </a:extLst>
            </p:cNvPr>
            <p:cNvGrpSpPr/>
            <p:nvPr/>
          </p:nvGrpSpPr>
          <p:grpSpPr>
            <a:xfrm>
              <a:off x="5838999" y="2389245"/>
              <a:ext cx="979016" cy="1003861"/>
              <a:chOff x="5955323" y="2436792"/>
              <a:chExt cx="998520" cy="1023860"/>
            </a:xfrm>
          </p:grpSpPr>
          <p:grpSp>
            <p:nvGrpSpPr>
              <p:cNvPr id="44" name="Group 43">
                <a:extLst>
                  <a:ext uri="{FF2B5EF4-FFF2-40B4-BE49-F238E27FC236}">
                    <a16:creationId xmlns:a16="http://schemas.microsoft.com/office/drawing/2014/main" id="{337BEEDD-CFB9-C387-0ABB-DE26D87E0C55}"/>
                  </a:ext>
                </a:extLst>
              </p:cNvPr>
              <p:cNvGrpSpPr/>
              <p:nvPr/>
            </p:nvGrpSpPr>
            <p:grpSpPr>
              <a:xfrm>
                <a:off x="5955323" y="2569698"/>
                <a:ext cx="998520" cy="890954"/>
                <a:chOff x="5955323" y="2569698"/>
                <a:chExt cx="998520" cy="890954"/>
              </a:xfrm>
            </p:grpSpPr>
            <p:pic>
              <p:nvPicPr>
                <p:cNvPr id="41" name="Graphic 40">
                  <a:extLst>
                    <a:ext uri="{FF2B5EF4-FFF2-40B4-BE49-F238E27FC236}">
                      <a16:creationId xmlns:a16="http://schemas.microsoft.com/office/drawing/2014/main" id="{618F5D08-E145-B584-6A57-176AB9A8AFE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65838" y="2721194"/>
                  <a:ext cx="304800" cy="304800"/>
                </a:xfrm>
                <a:prstGeom prst="rect">
                  <a:avLst/>
                </a:prstGeom>
              </p:spPr>
            </p:pic>
            <p:pic>
              <p:nvPicPr>
                <p:cNvPr id="42" name="Graphic 41">
                  <a:extLst>
                    <a:ext uri="{FF2B5EF4-FFF2-40B4-BE49-F238E27FC236}">
                      <a16:creationId xmlns:a16="http://schemas.microsoft.com/office/drawing/2014/main" id="{7AD9EA28-A746-B767-B903-B6E37A92F9A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65838" y="3058471"/>
                  <a:ext cx="304800" cy="304800"/>
                </a:xfrm>
                <a:prstGeom prst="rect">
                  <a:avLst/>
                </a:prstGeom>
              </p:spPr>
            </p:pic>
            <p:sp>
              <p:nvSpPr>
                <p:cNvPr id="43" name="Rectangle 42">
                  <a:extLst>
                    <a:ext uri="{FF2B5EF4-FFF2-40B4-BE49-F238E27FC236}">
                      <a16:creationId xmlns:a16="http://schemas.microsoft.com/office/drawing/2014/main" id="{25498F5A-C8C0-6D4D-B63C-C32F35AD4406}"/>
                    </a:ext>
                  </a:extLst>
                </p:cNvPr>
                <p:cNvSpPr/>
                <p:nvPr/>
              </p:nvSpPr>
              <p:spPr bwMode="auto">
                <a:xfrm>
                  <a:off x="5955323" y="2569698"/>
                  <a:ext cx="998520" cy="890954"/>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sp>
            <p:nvSpPr>
              <p:cNvPr id="1048" name="TextBox 1047">
                <a:extLst>
                  <a:ext uri="{FF2B5EF4-FFF2-40B4-BE49-F238E27FC236}">
                    <a16:creationId xmlns:a16="http://schemas.microsoft.com/office/drawing/2014/main" id="{757DA3A8-771A-C857-7983-BDBFF1FD3D22}"/>
                  </a:ext>
                </a:extLst>
              </p:cNvPr>
              <p:cNvSpPr txBox="1"/>
              <p:nvPr/>
            </p:nvSpPr>
            <p:spPr>
              <a:xfrm>
                <a:off x="6147818" y="2436792"/>
                <a:ext cx="806025" cy="10764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prstClr val="black"/>
                    </a:solidFill>
                    <a:effectLst/>
                    <a:uLnTx/>
                    <a:uFillTx/>
                    <a:latin typeface="Calibri" panose="020F0502020204030204"/>
                    <a:ea typeface="+mn-ea"/>
                    <a:cs typeface="+mn-cs"/>
                  </a:rPr>
                  <a:t>Workspace A / Bronze</a:t>
                </a:r>
              </a:p>
            </p:txBody>
          </p:sp>
        </p:grpSp>
        <p:pic>
          <p:nvPicPr>
            <p:cNvPr id="11" name="Graphic 10">
              <a:extLst>
                <a:ext uri="{FF2B5EF4-FFF2-40B4-BE49-F238E27FC236}">
                  <a16:creationId xmlns:a16="http://schemas.microsoft.com/office/drawing/2014/main" id="{323B3435-1C60-A7F6-6EF7-9F179B644F1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82215" y="2728107"/>
              <a:ext cx="488796" cy="504071"/>
            </a:xfrm>
            <a:prstGeom prst="rect">
              <a:avLst/>
            </a:prstGeom>
          </p:spPr>
        </p:pic>
      </p:grpSp>
      <p:grpSp>
        <p:nvGrpSpPr>
          <p:cNvPr id="23" name="Group 22">
            <a:extLst>
              <a:ext uri="{FF2B5EF4-FFF2-40B4-BE49-F238E27FC236}">
                <a16:creationId xmlns:a16="http://schemas.microsoft.com/office/drawing/2014/main" id="{7A619E80-8189-9946-3A95-726D0B798C54}"/>
              </a:ext>
            </a:extLst>
          </p:cNvPr>
          <p:cNvGrpSpPr/>
          <p:nvPr/>
        </p:nvGrpSpPr>
        <p:grpSpPr>
          <a:xfrm>
            <a:off x="5839003" y="2389245"/>
            <a:ext cx="2255091" cy="2150923"/>
            <a:chOff x="5839003" y="2389245"/>
            <a:chExt cx="2255091" cy="2150923"/>
          </a:xfrm>
        </p:grpSpPr>
        <p:grpSp>
          <p:nvGrpSpPr>
            <p:cNvPr id="1086" name="Group 1085">
              <a:extLst>
                <a:ext uri="{FF2B5EF4-FFF2-40B4-BE49-F238E27FC236}">
                  <a16:creationId xmlns:a16="http://schemas.microsoft.com/office/drawing/2014/main" id="{BD769A70-F290-2C3C-5E7C-335765FD378B}"/>
                </a:ext>
              </a:extLst>
            </p:cNvPr>
            <p:cNvGrpSpPr/>
            <p:nvPr/>
          </p:nvGrpSpPr>
          <p:grpSpPr>
            <a:xfrm>
              <a:off x="5839003" y="2389245"/>
              <a:ext cx="2255091" cy="2150923"/>
              <a:chOff x="5955354" y="2436793"/>
              <a:chExt cx="2300024" cy="2193774"/>
            </a:xfrm>
          </p:grpSpPr>
          <p:grpSp>
            <p:nvGrpSpPr>
              <p:cNvPr id="1044" name="Group 1043">
                <a:extLst>
                  <a:ext uri="{FF2B5EF4-FFF2-40B4-BE49-F238E27FC236}">
                    <a16:creationId xmlns:a16="http://schemas.microsoft.com/office/drawing/2014/main" id="{623E5E5D-B94F-9470-0EA9-ABF03336F0B4}"/>
                  </a:ext>
                </a:extLst>
              </p:cNvPr>
              <p:cNvGrpSpPr/>
              <p:nvPr/>
            </p:nvGrpSpPr>
            <p:grpSpPr>
              <a:xfrm>
                <a:off x="5955354" y="2566358"/>
                <a:ext cx="2300024" cy="2064209"/>
                <a:chOff x="5955354" y="2566358"/>
                <a:chExt cx="2300024" cy="2064209"/>
              </a:xfrm>
            </p:grpSpPr>
            <p:grpSp>
              <p:nvGrpSpPr>
                <p:cNvPr id="45" name="Group 44">
                  <a:extLst>
                    <a:ext uri="{FF2B5EF4-FFF2-40B4-BE49-F238E27FC236}">
                      <a16:creationId xmlns:a16="http://schemas.microsoft.com/office/drawing/2014/main" id="{FA57B2D2-D67F-171D-D083-E83FECA60F28}"/>
                    </a:ext>
                  </a:extLst>
                </p:cNvPr>
                <p:cNvGrpSpPr/>
                <p:nvPr/>
              </p:nvGrpSpPr>
              <p:grpSpPr>
                <a:xfrm>
                  <a:off x="7256858" y="2566358"/>
                  <a:ext cx="998520" cy="890954"/>
                  <a:chOff x="5955323" y="2555539"/>
                  <a:chExt cx="998520" cy="890954"/>
                </a:xfrm>
              </p:grpSpPr>
              <p:pic>
                <p:nvPicPr>
                  <p:cNvPr id="47" name="Graphic 46">
                    <a:extLst>
                      <a:ext uri="{FF2B5EF4-FFF2-40B4-BE49-F238E27FC236}">
                        <a16:creationId xmlns:a16="http://schemas.microsoft.com/office/drawing/2014/main" id="{BB28C495-E5E0-EAFB-87D0-92572624191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65838" y="2721194"/>
                    <a:ext cx="304800" cy="304800"/>
                  </a:xfrm>
                  <a:prstGeom prst="rect">
                    <a:avLst/>
                  </a:prstGeom>
                </p:spPr>
              </p:pic>
              <p:pic>
                <p:nvPicPr>
                  <p:cNvPr id="48" name="Graphic 47">
                    <a:extLst>
                      <a:ext uri="{FF2B5EF4-FFF2-40B4-BE49-F238E27FC236}">
                        <a16:creationId xmlns:a16="http://schemas.microsoft.com/office/drawing/2014/main" id="{216D162C-7BF3-709C-C864-FBB7A084543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65838" y="3058471"/>
                    <a:ext cx="304800" cy="304800"/>
                  </a:xfrm>
                  <a:prstGeom prst="rect">
                    <a:avLst/>
                  </a:prstGeom>
                </p:spPr>
              </p:pic>
              <p:sp>
                <p:nvSpPr>
                  <p:cNvPr id="49" name="Rectangle 48">
                    <a:extLst>
                      <a:ext uri="{FF2B5EF4-FFF2-40B4-BE49-F238E27FC236}">
                        <a16:creationId xmlns:a16="http://schemas.microsoft.com/office/drawing/2014/main" id="{75698A19-DE75-F952-158A-CB65CED09CD6}"/>
                      </a:ext>
                    </a:extLst>
                  </p:cNvPr>
                  <p:cNvSpPr/>
                  <p:nvPr/>
                </p:nvSpPr>
                <p:spPr bwMode="auto">
                  <a:xfrm>
                    <a:off x="5955323" y="2555539"/>
                    <a:ext cx="998520" cy="890954"/>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grpSp>
              <p:nvGrpSpPr>
                <p:cNvPr id="50" name="Group 49">
                  <a:extLst>
                    <a:ext uri="{FF2B5EF4-FFF2-40B4-BE49-F238E27FC236}">
                      <a16:creationId xmlns:a16="http://schemas.microsoft.com/office/drawing/2014/main" id="{0691E17E-BAA6-6E91-E7B4-4B3E831760DA}"/>
                    </a:ext>
                  </a:extLst>
                </p:cNvPr>
                <p:cNvGrpSpPr/>
                <p:nvPr/>
              </p:nvGrpSpPr>
              <p:grpSpPr>
                <a:xfrm>
                  <a:off x="5955354" y="3739613"/>
                  <a:ext cx="998520" cy="890954"/>
                  <a:chOff x="5955354" y="2564693"/>
                  <a:chExt cx="998520" cy="890954"/>
                </a:xfrm>
              </p:grpSpPr>
              <p:pic>
                <p:nvPicPr>
                  <p:cNvPr id="52" name="Graphic 51">
                    <a:extLst>
                      <a:ext uri="{FF2B5EF4-FFF2-40B4-BE49-F238E27FC236}">
                        <a16:creationId xmlns:a16="http://schemas.microsoft.com/office/drawing/2014/main" id="{A53A23E1-1F3E-691A-03F2-E8D91CF1D2B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70166" y="2721194"/>
                    <a:ext cx="304800" cy="304800"/>
                  </a:xfrm>
                  <a:prstGeom prst="rect">
                    <a:avLst/>
                  </a:prstGeom>
                </p:spPr>
              </p:pic>
              <p:pic>
                <p:nvPicPr>
                  <p:cNvPr id="53" name="Graphic 52">
                    <a:extLst>
                      <a:ext uri="{FF2B5EF4-FFF2-40B4-BE49-F238E27FC236}">
                        <a16:creationId xmlns:a16="http://schemas.microsoft.com/office/drawing/2014/main" id="{9BA2ED06-7CE5-64DE-C0F4-A62D3F94D41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70166" y="3058471"/>
                    <a:ext cx="304800" cy="304800"/>
                  </a:xfrm>
                  <a:prstGeom prst="rect">
                    <a:avLst/>
                  </a:prstGeom>
                </p:spPr>
              </p:pic>
              <p:sp>
                <p:nvSpPr>
                  <p:cNvPr id="54" name="Rectangle 53">
                    <a:extLst>
                      <a:ext uri="{FF2B5EF4-FFF2-40B4-BE49-F238E27FC236}">
                        <a16:creationId xmlns:a16="http://schemas.microsoft.com/office/drawing/2014/main" id="{DBE0A322-697C-3693-866E-18E49225D6F0}"/>
                      </a:ext>
                    </a:extLst>
                  </p:cNvPr>
                  <p:cNvSpPr/>
                  <p:nvPr/>
                </p:nvSpPr>
                <p:spPr bwMode="auto">
                  <a:xfrm>
                    <a:off x="5955354" y="2564693"/>
                    <a:ext cx="998520" cy="890954"/>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grpSp>
          </p:grpSp>
          <p:sp>
            <p:nvSpPr>
              <p:cNvPr id="1047" name="TextBox 1046">
                <a:extLst>
                  <a:ext uri="{FF2B5EF4-FFF2-40B4-BE49-F238E27FC236}">
                    <a16:creationId xmlns:a16="http://schemas.microsoft.com/office/drawing/2014/main" id="{8C824E53-148E-23CF-1C28-7A4AE314980F}"/>
                  </a:ext>
                </a:extLst>
              </p:cNvPr>
              <p:cNvSpPr txBox="1"/>
              <p:nvPr/>
            </p:nvSpPr>
            <p:spPr>
              <a:xfrm>
                <a:off x="7506844" y="2436793"/>
                <a:ext cx="747167" cy="10764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prstClr val="black"/>
                    </a:solidFill>
                    <a:effectLst/>
                    <a:uLnTx/>
                    <a:uFillTx/>
                    <a:latin typeface="Calibri" panose="020F0502020204030204"/>
                    <a:ea typeface="+mn-ea"/>
                    <a:cs typeface="+mn-cs"/>
                  </a:rPr>
                  <a:t>Workspace B / Silver</a:t>
                </a:r>
              </a:p>
            </p:txBody>
          </p:sp>
          <p:sp>
            <p:nvSpPr>
              <p:cNvPr id="1049" name="TextBox 1048">
                <a:extLst>
                  <a:ext uri="{FF2B5EF4-FFF2-40B4-BE49-F238E27FC236}">
                    <a16:creationId xmlns:a16="http://schemas.microsoft.com/office/drawing/2014/main" id="{2FA1E4FD-267D-6959-22B6-0E1D24C4B854}"/>
                  </a:ext>
                </a:extLst>
              </p:cNvPr>
              <p:cNvSpPr txBox="1"/>
              <p:nvPr/>
            </p:nvSpPr>
            <p:spPr>
              <a:xfrm>
                <a:off x="6230211" y="3612751"/>
                <a:ext cx="719374" cy="10764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prstClr val="black"/>
                    </a:solidFill>
                    <a:effectLst/>
                    <a:uLnTx/>
                    <a:uFillTx/>
                    <a:latin typeface="Calibri" panose="020F0502020204030204"/>
                    <a:ea typeface="+mn-ea"/>
                    <a:cs typeface="+mn-cs"/>
                  </a:rPr>
                  <a:t>Workspace C / Gold</a:t>
                </a:r>
              </a:p>
            </p:txBody>
          </p:sp>
        </p:grpSp>
        <p:pic>
          <p:nvPicPr>
            <p:cNvPr id="18" name="Graphic 17">
              <a:extLst>
                <a:ext uri="{FF2B5EF4-FFF2-40B4-BE49-F238E27FC236}">
                  <a16:creationId xmlns:a16="http://schemas.microsoft.com/office/drawing/2014/main" id="{346D1C4C-9342-E7A2-E949-F1A7279352F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558296" y="2713843"/>
              <a:ext cx="488796" cy="504071"/>
            </a:xfrm>
            <a:prstGeom prst="rect">
              <a:avLst/>
            </a:prstGeom>
          </p:spPr>
        </p:pic>
        <p:pic>
          <p:nvPicPr>
            <p:cNvPr id="20" name="Graphic 19">
              <a:extLst>
                <a:ext uri="{FF2B5EF4-FFF2-40B4-BE49-F238E27FC236}">
                  <a16:creationId xmlns:a16="http://schemas.microsoft.com/office/drawing/2014/main" id="{C0381AAF-5E9F-32DA-80F6-179C14F3547A}"/>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277035" y="3886893"/>
              <a:ext cx="488796" cy="504071"/>
            </a:xfrm>
            <a:prstGeom prst="rect">
              <a:avLst/>
            </a:prstGeom>
          </p:spPr>
        </p:pic>
      </p:grpSp>
      <p:grpSp>
        <p:nvGrpSpPr>
          <p:cNvPr id="25" name="Group 24">
            <a:extLst>
              <a:ext uri="{FF2B5EF4-FFF2-40B4-BE49-F238E27FC236}">
                <a16:creationId xmlns:a16="http://schemas.microsoft.com/office/drawing/2014/main" id="{F7966753-9554-05AB-5DCB-55D420A5052B}"/>
              </a:ext>
            </a:extLst>
          </p:cNvPr>
          <p:cNvGrpSpPr/>
          <p:nvPr/>
        </p:nvGrpSpPr>
        <p:grpSpPr>
          <a:xfrm>
            <a:off x="5829950" y="4608084"/>
            <a:ext cx="2284318" cy="1007533"/>
            <a:chOff x="5829950" y="4608084"/>
            <a:chExt cx="2284318" cy="1007533"/>
          </a:xfrm>
        </p:grpSpPr>
        <p:grpSp>
          <p:nvGrpSpPr>
            <p:cNvPr id="1077" name="Group 1076">
              <a:extLst>
                <a:ext uri="{FF2B5EF4-FFF2-40B4-BE49-F238E27FC236}">
                  <a16:creationId xmlns:a16="http://schemas.microsoft.com/office/drawing/2014/main" id="{A5915ECB-6D1E-EA73-4AD7-776EC9F33C30}"/>
                </a:ext>
              </a:extLst>
            </p:cNvPr>
            <p:cNvGrpSpPr/>
            <p:nvPr/>
          </p:nvGrpSpPr>
          <p:grpSpPr>
            <a:xfrm>
              <a:off x="5829950" y="4608084"/>
              <a:ext cx="2284318" cy="1007533"/>
              <a:chOff x="5946094" y="4699838"/>
              <a:chExt cx="2329826" cy="1027605"/>
            </a:xfrm>
          </p:grpSpPr>
          <p:grpSp>
            <p:nvGrpSpPr>
              <p:cNvPr id="1045" name="Group 1044">
                <a:extLst>
                  <a:ext uri="{FF2B5EF4-FFF2-40B4-BE49-F238E27FC236}">
                    <a16:creationId xmlns:a16="http://schemas.microsoft.com/office/drawing/2014/main" id="{9FCBF750-B9A2-9A9F-4EF6-84D7360D1F30}"/>
                  </a:ext>
                </a:extLst>
              </p:cNvPr>
              <p:cNvGrpSpPr/>
              <p:nvPr/>
            </p:nvGrpSpPr>
            <p:grpSpPr>
              <a:xfrm>
                <a:off x="5946094" y="4836489"/>
                <a:ext cx="2329826" cy="890954"/>
                <a:chOff x="5946094" y="4836489"/>
                <a:chExt cx="2329826" cy="890954"/>
              </a:xfrm>
            </p:grpSpPr>
            <p:sp>
              <p:nvSpPr>
                <p:cNvPr id="1024" name="Rectangle 1023">
                  <a:extLst>
                    <a:ext uri="{FF2B5EF4-FFF2-40B4-BE49-F238E27FC236}">
                      <a16:creationId xmlns:a16="http://schemas.microsoft.com/office/drawing/2014/main" id="{62C43127-D7A5-5D4E-74AE-AA52023E3B28}"/>
                    </a:ext>
                  </a:extLst>
                </p:cNvPr>
                <p:cNvSpPr/>
                <p:nvPr/>
              </p:nvSpPr>
              <p:spPr bwMode="auto">
                <a:xfrm>
                  <a:off x="5946094" y="4836489"/>
                  <a:ext cx="2329826" cy="890954"/>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pic>
              <p:nvPicPr>
                <p:cNvPr id="1028" name="Graphic 1027">
                  <a:extLst>
                    <a:ext uri="{FF2B5EF4-FFF2-40B4-BE49-F238E27FC236}">
                      <a16:creationId xmlns:a16="http://schemas.microsoft.com/office/drawing/2014/main" id="{2930A7E9-9C7E-C294-57B6-7B16BD7E9D9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792879" y="4987985"/>
                  <a:ext cx="304800" cy="304800"/>
                </a:xfrm>
                <a:prstGeom prst="rect">
                  <a:avLst/>
                </a:prstGeom>
              </p:spPr>
            </p:pic>
            <p:pic>
              <p:nvPicPr>
                <p:cNvPr id="1030" name="Graphic 1029">
                  <a:extLst>
                    <a:ext uri="{FF2B5EF4-FFF2-40B4-BE49-F238E27FC236}">
                      <a16:creationId xmlns:a16="http://schemas.microsoft.com/office/drawing/2014/main" id="{16CC54DE-2C05-A5FA-FF6F-30CBCB5FC06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161014" y="4987985"/>
                  <a:ext cx="304800" cy="304800"/>
                </a:xfrm>
                <a:prstGeom prst="rect">
                  <a:avLst/>
                </a:prstGeom>
              </p:spPr>
            </p:pic>
            <p:pic>
              <p:nvPicPr>
                <p:cNvPr id="1034" name="Graphic 1033">
                  <a:extLst>
                    <a:ext uri="{FF2B5EF4-FFF2-40B4-BE49-F238E27FC236}">
                      <a16:creationId xmlns:a16="http://schemas.microsoft.com/office/drawing/2014/main" id="{4605184A-3D65-2733-F13B-FECF3DA2B15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797622" y="5309514"/>
                  <a:ext cx="304800" cy="304800"/>
                </a:xfrm>
                <a:prstGeom prst="rect">
                  <a:avLst/>
                </a:prstGeom>
              </p:spPr>
            </p:pic>
            <p:pic>
              <p:nvPicPr>
                <p:cNvPr id="1035" name="Graphic 1034">
                  <a:extLst>
                    <a:ext uri="{FF2B5EF4-FFF2-40B4-BE49-F238E27FC236}">
                      <a16:creationId xmlns:a16="http://schemas.microsoft.com/office/drawing/2014/main" id="{ABFE7E9A-A053-07BF-66F8-0F38115D69C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159277" y="5309514"/>
                  <a:ext cx="304800" cy="304800"/>
                </a:xfrm>
                <a:prstGeom prst="rect">
                  <a:avLst/>
                </a:prstGeom>
              </p:spPr>
            </p:pic>
          </p:grpSp>
          <p:sp>
            <p:nvSpPr>
              <p:cNvPr id="1051" name="TextBox 1050">
                <a:extLst>
                  <a:ext uri="{FF2B5EF4-FFF2-40B4-BE49-F238E27FC236}">
                    <a16:creationId xmlns:a16="http://schemas.microsoft.com/office/drawing/2014/main" id="{4654A765-3DD5-D537-2B1F-EAD59A313036}"/>
                  </a:ext>
                </a:extLst>
              </p:cNvPr>
              <p:cNvSpPr txBox="1"/>
              <p:nvPr/>
            </p:nvSpPr>
            <p:spPr>
              <a:xfrm>
                <a:off x="7870455" y="4699838"/>
                <a:ext cx="405465" cy="10764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prstClr val="black"/>
                    </a:solidFill>
                    <a:effectLst/>
                    <a:uLnTx/>
                    <a:uFillTx/>
                    <a:latin typeface="Calibri" panose="020F0502020204030204"/>
                    <a:ea typeface="+mn-ea"/>
                    <a:cs typeface="+mn-cs"/>
                  </a:rPr>
                  <a:t>Workspace</a:t>
                </a:r>
              </a:p>
            </p:txBody>
          </p:sp>
          <p:grpSp>
            <p:nvGrpSpPr>
              <p:cNvPr id="1067" name="Group 1066">
                <a:extLst>
                  <a:ext uri="{FF2B5EF4-FFF2-40B4-BE49-F238E27FC236}">
                    <a16:creationId xmlns:a16="http://schemas.microsoft.com/office/drawing/2014/main" id="{F7DE9C8E-4904-0070-270B-E6551333CF3D}"/>
                  </a:ext>
                </a:extLst>
              </p:cNvPr>
              <p:cNvGrpSpPr/>
              <p:nvPr/>
            </p:nvGrpSpPr>
            <p:grpSpPr>
              <a:xfrm>
                <a:off x="6039002" y="4993020"/>
                <a:ext cx="328612" cy="316494"/>
                <a:chOff x="5246780" y="5869048"/>
                <a:chExt cx="328612" cy="316494"/>
              </a:xfrm>
            </p:grpSpPr>
            <p:pic>
              <p:nvPicPr>
                <p:cNvPr id="1065" name="Graphic 1064">
                  <a:extLst>
                    <a:ext uri="{FF2B5EF4-FFF2-40B4-BE49-F238E27FC236}">
                      <a16:creationId xmlns:a16="http://schemas.microsoft.com/office/drawing/2014/main" id="{40F6932B-D822-FCCB-7914-9ADD64AFAF5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46780" y="5869048"/>
                  <a:ext cx="304800" cy="304800"/>
                </a:xfrm>
                <a:prstGeom prst="rect">
                  <a:avLst/>
                </a:prstGeom>
              </p:spPr>
            </p:pic>
            <p:pic>
              <p:nvPicPr>
                <p:cNvPr id="1066" name="Graphic 1065">
                  <a:extLst>
                    <a:ext uri="{FF2B5EF4-FFF2-40B4-BE49-F238E27FC236}">
                      <a16:creationId xmlns:a16="http://schemas.microsoft.com/office/drawing/2014/main" id="{6DD6F771-F2C8-371E-8409-6ED5352A559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437187" y="5993801"/>
                  <a:ext cx="138205" cy="191741"/>
                </a:xfrm>
                <a:prstGeom prst="rect">
                  <a:avLst/>
                </a:prstGeom>
              </p:spPr>
            </p:pic>
          </p:grpSp>
          <p:grpSp>
            <p:nvGrpSpPr>
              <p:cNvPr id="1068" name="Group 1067">
                <a:extLst>
                  <a:ext uri="{FF2B5EF4-FFF2-40B4-BE49-F238E27FC236}">
                    <a16:creationId xmlns:a16="http://schemas.microsoft.com/office/drawing/2014/main" id="{F139FC07-8158-15F0-4FD8-7A6E7ECE3AB5}"/>
                  </a:ext>
                </a:extLst>
              </p:cNvPr>
              <p:cNvGrpSpPr/>
              <p:nvPr/>
            </p:nvGrpSpPr>
            <p:grpSpPr>
              <a:xfrm>
                <a:off x="6413110" y="4993020"/>
                <a:ext cx="328612" cy="316494"/>
                <a:chOff x="5246780" y="5869048"/>
                <a:chExt cx="328612" cy="316494"/>
              </a:xfrm>
            </p:grpSpPr>
            <p:pic>
              <p:nvPicPr>
                <p:cNvPr id="1069" name="Graphic 1068">
                  <a:extLst>
                    <a:ext uri="{FF2B5EF4-FFF2-40B4-BE49-F238E27FC236}">
                      <a16:creationId xmlns:a16="http://schemas.microsoft.com/office/drawing/2014/main" id="{FDDD6FC3-2E65-805F-6BA8-0D8DFB8C9CD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46780" y="5869048"/>
                  <a:ext cx="304800" cy="304800"/>
                </a:xfrm>
                <a:prstGeom prst="rect">
                  <a:avLst/>
                </a:prstGeom>
              </p:spPr>
            </p:pic>
            <p:pic>
              <p:nvPicPr>
                <p:cNvPr id="1070" name="Graphic 1069">
                  <a:extLst>
                    <a:ext uri="{FF2B5EF4-FFF2-40B4-BE49-F238E27FC236}">
                      <a16:creationId xmlns:a16="http://schemas.microsoft.com/office/drawing/2014/main" id="{5D3110B9-1C3D-B3E7-754C-2981850432D9}"/>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437187" y="5993801"/>
                  <a:ext cx="138205" cy="191741"/>
                </a:xfrm>
                <a:prstGeom prst="rect">
                  <a:avLst/>
                </a:prstGeom>
              </p:spPr>
            </p:pic>
          </p:grpSp>
          <p:grpSp>
            <p:nvGrpSpPr>
              <p:cNvPr id="1071" name="Group 1070">
                <a:extLst>
                  <a:ext uri="{FF2B5EF4-FFF2-40B4-BE49-F238E27FC236}">
                    <a16:creationId xmlns:a16="http://schemas.microsoft.com/office/drawing/2014/main" id="{0324F3A9-34F0-85C2-3120-45A88C1129A7}"/>
                  </a:ext>
                </a:extLst>
              </p:cNvPr>
              <p:cNvGrpSpPr/>
              <p:nvPr/>
            </p:nvGrpSpPr>
            <p:grpSpPr>
              <a:xfrm>
                <a:off x="6039002" y="5309514"/>
                <a:ext cx="328612" cy="316494"/>
                <a:chOff x="5246780" y="5869048"/>
                <a:chExt cx="328612" cy="316494"/>
              </a:xfrm>
            </p:grpSpPr>
            <p:pic>
              <p:nvPicPr>
                <p:cNvPr id="1072" name="Graphic 1071">
                  <a:extLst>
                    <a:ext uri="{FF2B5EF4-FFF2-40B4-BE49-F238E27FC236}">
                      <a16:creationId xmlns:a16="http://schemas.microsoft.com/office/drawing/2014/main" id="{EC6E1754-B5AC-741B-A4DD-CA44F474711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46780" y="5869048"/>
                  <a:ext cx="304800" cy="304800"/>
                </a:xfrm>
                <a:prstGeom prst="rect">
                  <a:avLst/>
                </a:prstGeom>
              </p:spPr>
            </p:pic>
            <p:pic>
              <p:nvPicPr>
                <p:cNvPr id="1073" name="Graphic 1072">
                  <a:extLst>
                    <a:ext uri="{FF2B5EF4-FFF2-40B4-BE49-F238E27FC236}">
                      <a16:creationId xmlns:a16="http://schemas.microsoft.com/office/drawing/2014/main" id="{3D82B67C-20A5-E7D5-D521-B53AF401AEF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437187" y="5993801"/>
                  <a:ext cx="138205" cy="191741"/>
                </a:xfrm>
                <a:prstGeom prst="rect">
                  <a:avLst/>
                </a:prstGeom>
              </p:spPr>
            </p:pic>
          </p:grpSp>
          <p:grpSp>
            <p:nvGrpSpPr>
              <p:cNvPr id="1074" name="Group 1073">
                <a:extLst>
                  <a:ext uri="{FF2B5EF4-FFF2-40B4-BE49-F238E27FC236}">
                    <a16:creationId xmlns:a16="http://schemas.microsoft.com/office/drawing/2014/main" id="{11C90B8B-2F97-E717-AB22-0065941BFF28}"/>
                  </a:ext>
                </a:extLst>
              </p:cNvPr>
              <p:cNvGrpSpPr/>
              <p:nvPr/>
            </p:nvGrpSpPr>
            <p:grpSpPr>
              <a:xfrm>
                <a:off x="6413110" y="5309514"/>
                <a:ext cx="328612" cy="316494"/>
                <a:chOff x="5246780" y="5869048"/>
                <a:chExt cx="328612" cy="316494"/>
              </a:xfrm>
            </p:grpSpPr>
            <p:pic>
              <p:nvPicPr>
                <p:cNvPr id="1075" name="Graphic 1074">
                  <a:extLst>
                    <a:ext uri="{FF2B5EF4-FFF2-40B4-BE49-F238E27FC236}">
                      <a16:creationId xmlns:a16="http://schemas.microsoft.com/office/drawing/2014/main" id="{A0CAA90D-2F7A-BE08-B0C1-17B6F62C9F2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46780" y="5869048"/>
                  <a:ext cx="304800" cy="304800"/>
                </a:xfrm>
                <a:prstGeom prst="rect">
                  <a:avLst/>
                </a:prstGeom>
              </p:spPr>
            </p:pic>
            <p:pic>
              <p:nvPicPr>
                <p:cNvPr id="1076" name="Graphic 1075">
                  <a:extLst>
                    <a:ext uri="{FF2B5EF4-FFF2-40B4-BE49-F238E27FC236}">
                      <a16:creationId xmlns:a16="http://schemas.microsoft.com/office/drawing/2014/main" id="{0FDEBF6A-8675-1FB3-9D95-9B52865573C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437187" y="5993801"/>
                  <a:ext cx="138205" cy="191741"/>
                </a:xfrm>
                <a:prstGeom prst="rect">
                  <a:avLst/>
                </a:prstGeom>
              </p:spPr>
            </p:pic>
          </p:grpSp>
        </p:grpSp>
        <p:pic>
          <p:nvPicPr>
            <p:cNvPr id="21" name="Graphic 20">
              <a:extLst>
                <a:ext uri="{FF2B5EF4-FFF2-40B4-BE49-F238E27FC236}">
                  <a16:creationId xmlns:a16="http://schemas.microsoft.com/office/drawing/2014/main" id="{1F442B70-4AAA-CA67-D108-EE9EE3D6FB2F}"/>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555796" y="4961646"/>
              <a:ext cx="488796" cy="504071"/>
            </a:xfrm>
            <a:prstGeom prst="rect">
              <a:avLst/>
            </a:prstGeom>
          </p:spPr>
        </p:pic>
      </p:grpSp>
      <p:grpSp>
        <p:nvGrpSpPr>
          <p:cNvPr id="1055" name="Group 1054">
            <a:extLst>
              <a:ext uri="{FF2B5EF4-FFF2-40B4-BE49-F238E27FC236}">
                <a16:creationId xmlns:a16="http://schemas.microsoft.com/office/drawing/2014/main" id="{3B3DACA6-7E9B-9EAD-334B-2E2C42BC01EA}"/>
              </a:ext>
            </a:extLst>
          </p:cNvPr>
          <p:cNvGrpSpPr/>
          <p:nvPr/>
        </p:nvGrpSpPr>
        <p:grpSpPr>
          <a:xfrm>
            <a:off x="8389127" y="3849987"/>
            <a:ext cx="3016649" cy="1762709"/>
            <a:chOff x="8389127" y="3849987"/>
            <a:chExt cx="3016649" cy="1762709"/>
          </a:xfrm>
        </p:grpSpPr>
        <p:grpSp>
          <p:nvGrpSpPr>
            <p:cNvPr id="1041" name="Group 1040">
              <a:extLst>
                <a:ext uri="{FF2B5EF4-FFF2-40B4-BE49-F238E27FC236}">
                  <a16:creationId xmlns:a16="http://schemas.microsoft.com/office/drawing/2014/main" id="{B9F4CC5D-44F4-AA21-AF29-F9BF29C8C1DC}"/>
                </a:ext>
              </a:extLst>
            </p:cNvPr>
            <p:cNvGrpSpPr/>
            <p:nvPr/>
          </p:nvGrpSpPr>
          <p:grpSpPr>
            <a:xfrm>
              <a:off x="8389127" y="3849987"/>
              <a:ext cx="3016649" cy="1762709"/>
              <a:chOff x="8389127" y="3849987"/>
              <a:chExt cx="3016649" cy="1762709"/>
            </a:xfrm>
          </p:grpSpPr>
          <p:sp>
            <p:nvSpPr>
              <p:cNvPr id="32" name="TextBox 31">
                <a:extLst>
                  <a:ext uri="{FF2B5EF4-FFF2-40B4-BE49-F238E27FC236}">
                    <a16:creationId xmlns:a16="http://schemas.microsoft.com/office/drawing/2014/main" id="{B819D3EA-3F54-2C15-CF89-BEEF4BB43390}"/>
                  </a:ext>
                </a:extLst>
              </p:cNvPr>
              <p:cNvSpPr txBox="1"/>
              <p:nvPr/>
            </p:nvSpPr>
            <p:spPr>
              <a:xfrm>
                <a:off x="8559352" y="3849987"/>
                <a:ext cx="147508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Write to a destination</a:t>
                </a:r>
              </a:p>
            </p:txBody>
          </p:sp>
          <p:grpSp>
            <p:nvGrpSpPr>
              <p:cNvPr id="38" name="Group 37">
                <a:extLst>
                  <a:ext uri="{FF2B5EF4-FFF2-40B4-BE49-F238E27FC236}">
                    <a16:creationId xmlns:a16="http://schemas.microsoft.com/office/drawing/2014/main" id="{551B4964-1ED3-1E02-E557-6C8FD113E808}"/>
                  </a:ext>
                </a:extLst>
              </p:cNvPr>
              <p:cNvGrpSpPr/>
              <p:nvPr/>
            </p:nvGrpSpPr>
            <p:grpSpPr>
              <a:xfrm>
                <a:off x="8389127" y="4112895"/>
                <a:ext cx="3016649" cy="1499801"/>
                <a:chOff x="8561226" y="2139721"/>
                <a:chExt cx="3076745" cy="1529680"/>
              </a:xfrm>
            </p:grpSpPr>
            <p:sp>
              <p:nvSpPr>
                <p:cNvPr id="63" name="Rectangle 62">
                  <a:extLst>
                    <a:ext uri="{FF2B5EF4-FFF2-40B4-BE49-F238E27FC236}">
                      <a16:creationId xmlns:a16="http://schemas.microsoft.com/office/drawing/2014/main" id="{57A3CD2C-0FB3-698E-E29A-2DCDDB5FC2A3}"/>
                    </a:ext>
                  </a:extLst>
                </p:cNvPr>
                <p:cNvSpPr/>
                <p:nvPr/>
              </p:nvSpPr>
              <p:spPr bwMode="auto">
                <a:xfrm>
                  <a:off x="8831832" y="2372751"/>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1025" name="Rectangle 1024">
                  <a:extLst>
                    <a:ext uri="{FF2B5EF4-FFF2-40B4-BE49-F238E27FC236}">
                      <a16:creationId xmlns:a16="http://schemas.microsoft.com/office/drawing/2014/main" id="{93D970CD-7A16-F0FA-961F-23B804FC2B78}"/>
                    </a:ext>
                  </a:extLst>
                </p:cNvPr>
                <p:cNvSpPr/>
                <p:nvPr/>
              </p:nvSpPr>
              <p:spPr bwMode="auto">
                <a:xfrm>
                  <a:off x="9821594" y="2372751"/>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1026" name="Rectangle 1025">
                  <a:extLst>
                    <a:ext uri="{FF2B5EF4-FFF2-40B4-BE49-F238E27FC236}">
                      <a16:creationId xmlns:a16="http://schemas.microsoft.com/office/drawing/2014/main" id="{66D56543-68E9-34BB-6219-752AA151FA55}"/>
                    </a:ext>
                  </a:extLst>
                </p:cNvPr>
                <p:cNvSpPr/>
                <p:nvPr/>
              </p:nvSpPr>
              <p:spPr bwMode="auto">
                <a:xfrm>
                  <a:off x="10811356" y="2372750"/>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1027" name="TextBox 1026">
                  <a:extLst>
                    <a:ext uri="{FF2B5EF4-FFF2-40B4-BE49-F238E27FC236}">
                      <a16:creationId xmlns:a16="http://schemas.microsoft.com/office/drawing/2014/main" id="{AE2788AB-B5B7-579F-B36A-9C7279C557EA}"/>
                    </a:ext>
                  </a:extLst>
                </p:cNvPr>
                <p:cNvSpPr txBox="1"/>
                <p:nvPr/>
              </p:nvSpPr>
              <p:spPr>
                <a:xfrm>
                  <a:off x="8831832" y="2139721"/>
                  <a:ext cx="604927"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err="1">
                      <a:ln>
                        <a:noFill/>
                      </a:ln>
                      <a:solidFill>
                        <a:prstClr val="black"/>
                      </a:solidFill>
                      <a:effectLst/>
                      <a:uLnTx/>
                      <a:uFillTx/>
                      <a:latin typeface="Calibri" panose="020F0502020204030204"/>
                      <a:ea typeface="+mn-ea"/>
                      <a:cs typeface="+mn-cs"/>
                    </a:rPr>
                    <a:t>Lakehouses</a:t>
                  </a:r>
                  <a:endParaRPr kumimoji="0" lang="en-US" sz="981"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9" name="TextBox 1028">
                  <a:extLst>
                    <a:ext uri="{FF2B5EF4-FFF2-40B4-BE49-F238E27FC236}">
                      <a16:creationId xmlns:a16="http://schemas.microsoft.com/office/drawing/2014/main" id="{158CEC18-4D05-9FD3-6ABE-B51759B8E9C7}"/>
                    </a:ext>
                  </a:extLst>
                </p:cNvPr>
                <p:cNvSpPr txBox="1"/>
                <p:nvPr/>
              </p:nvSpPr>
              <p:spPr>
                <a:xfrm>
                  <a:off x="9830522" y="2144847"/>
                  <a:ext cx="452878"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Datasets</a:t>
                  </a:r>
                </a:p>
              </p:txBody>
            </p:sp>
            <p:sp>
              <p:nvSpPr>
                <p:cNvPr id="1031" name="TextBox 1030">
                  <a:extLst>
                    <a:ext uri="{FF2B5EF4-FFF2-40B4-BE49-F238E27FC236}">
                      <a16:creationId xmlns:a16="http://schemas.microsoft.com/office/drawing/2014/main" id="{935EF734-84C1-AE1E-10B4-765409369D95}"/>
                    </a:ext>
                  </a:extLst>
                </p:cNvPr>
                <p:cNvSpPr txBox="1"/>
                <p:nvPr/>
              </p:nvSpPr>
              <p:spPr>
                <a:xfrm>
                  <a:off x="10811356" y="2141432"/>
                  <a:ext cx="405465"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Reports</a:t>
                  </a:r>
                </a:p>
              </p:txBody>
            </p:sp>
            <p:cxnSp>
              <p:nvCxnSpPr>
                <p:cNvPr id="1032" name="Straight Arrow Connector 1031">
                  <a:extLst>
                    <a:ext uri="{FF2B5EF4-FFF2-40B4-BE49-F238E27FC236}">
                      <a16:creationId xmlns:a16="http://schemas.microsoft.com/office/drawing/2014/main" id="{EBD2534F-695E-5640-E54F-1F9F06B6434A}"/>
                    </a:ext>
                  </a:extLst>
                </p:cNvPr>
                <p:cNvCxnSpPr>
                  <a:cxnSpLocks/>
                </p:cNvCxnSpPr>
                <p:nvPr/>
              </p:nvCxnSpPr>
              <p:spPr>
                <a:xfrm>
                  <a:off x="8561226" y="3021074"/>
                  <a:ext cx="251178" cy="2"/>
                </a:xfrm>
                <a:prstGeom prst="straightConnector1">
                  <a:avLst/>
                </a:prstGeom>
                <a:ln w="28575">
                  <a:solidFill>
                    <a:schemeClr val="tx1"/>
                  </a:solidFill>
                  <a:prstDash val="lgDashDot"/>
                  <a:headEnd type="none" w="lg" len="med"/>
                  <a:tailEnd type="triangle"/>
                </a:ln>
              </p:spPr>
              <p:style>
                <a:lnRef idx="1">
                  <a:schemeClr val="accent1"/>
                </a:lnRef>
                <a:fillRef idx="0">
                  <a:schemeClr val="accent1"/>
                </a:fillRef>
                <a:effectRef idx="0">
                  <a:schemeClr val="accent1"/>
                </a:effectRef>
                <a:fontRef idx="minor">
                  <a:schemeClr val="tx1"/>
                </a:fontRef>
              </p:style>
            </p:cxnSp>
          </p:grpSp>
        </p:grpSp>
        <p:pic>
          <p:nvPicPr>
            <p:cNvPr id="1037" name="Graphic 1036">
              <a:extLst>
                <a:ext uri="{FF2B5EF4-FFF2-40B4-BE49-F238E27FC236}">
                  <a16:creationId xmlns:a16="http://schemas.microsoft.com/office/drawing/2014/main" id="{12F38065-6A18-5CF9-8A16-2E4FE4EB262E}"/>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698484" y="4669556"/>
              <a:ext cx="665019" cy="685800"/>
            </a:xfrm>
            <a:prstGeom prst="rect">
              <a:avLst/>
            </a:prstGeom>
          </p:spPr>
        </p:pic>
        <p:pic>
          <p:nvPicPr>
            <p:cNvPr id="1043" name="Graphic 1042">
              <a:extLst>
                <a:ext uri="{FF2B5EF4-FFF2-40B4-BE49-F238E27FC236}">
                  <a16:creationId xmlns:a16="http://schemas.microsoft.com/office/drawing/2014/main" id="{27A2671B-D2E4-C6DA-DEA5-E46BA6941642}"/>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8727172" y="4608084"/>
              <a:ext cx="665018" cy="685800"/>
            </a:xfrm>
            <a:prstGeom prst="rect">
              <a:avLst/>
            </a:prstGeom>
          </p:spPr>
        </p:pic>
        <p:pic>
          <p:nvPicPr>
            <p:cNvPr id="1046" name="Graphic 1045">
              <a:extLst>
                <a:ext uri="{FF2B5EF4-FFF2-40B4-BE49-F238E27FC236}">
                  <a16:creationId xmlns:a16="http://schemas.microsoft.com/office/drawing/2014/main" id="{7EC4F199-4673-2AF1-502C-4D80F0777C1C}"/>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10668031" y="4674955"/>
              <a:ext cx="665019" cy="685800"/>
            </a:xfrm>
            <a:prstGeom prst="rect">
              <a:avLst/>
            </a:prstGeom>
          </p:spPr>
        </p:pic>
      </p:grpSp>
      <p:grpSp>
        <p:nvGrpSpPr>
          <p:cNvPr id="1054" name="Group 1053">
            <a:extLst>
              <a:ext uri="{FF2B5EF4-FFF2-40B4-BE49-F238E27FC236}">
                <a16:creationId xmlns:a16="http://schemas.microsoft.com/office/drawing/2014/main" id="{1A4B090F-D8E3-8A72-2821-0FFB84517063}"/>
              </a:ext>
            </a:extLst>
          </p:cNvPr>
          <p:cNvGrpSpPr/>
          <p:nvPr/>
        </p:nvGrpSpPr>
        <p:grpSpPr>
          <a:xfrm>
            <a:off x="8382086" y="1870317"/>
            <a:ext cx="3028562" cy="1727460"/>
            <a:chOff x="8382086" y="1870317"/>
            <a:chExt cx="3028562" cy="1727460"/>
          </a:xfrm>
        </p:grpSpPr>
        <p:grpSp>
          <p:nvGrpSpPr>
            <p:cNvPr id="1040" name="Group 1039">
              <a:extLst>
                <a:ext uri="{FF2B5EF4-FFF2-40B4-BE49-F238E27FC236}">
                  <a16:creationId xmlns:a16="http://schemas.microsoft.com/office/drawing/2014/main" id="{2A2EC2D6-F4A7-509A-FDCC-D321712DE932}"/>
                </a:ext>
              </a:extLst>
            </p:cNvPr>
            <p:cNvGrpSpPr/>
            <p:nvPr/>
          </p:nvGrpSpPr>
          <p:grpSpPr>
            <a:xfrm>
              <a:off x="8382086" y="1870317"/>
              <a:ext cx="3028562" cy="1727460"/>
              <a:chOff x="8382086" y="1870317"/>
              <a:chExt cx="3028562" cy="1727460"/>
            </a:xfrm>
          </p:grpSpPr>
          <p:grpSp>
            <p:nvGrpSpPr>
              <p:cNvPr id="1092" name="Group 1091">
                <a:extLst>
                  <a:ext uri="{FF2B5EF4-FFF2-40B4-BE49-F238E27FC236}">
                    <a16:creationId xmlns:a16="http://schemas.microsoft.com/office/drawing/2014/main" id="{8D34BAA7-F68E-7EE6-D2EA-CB49CDF53E14}"/>
                  </a:ext>
                </a:extLst>
              </p:cNvPr>
              <p:cNvGrpSpPr/>
              <p:nvPr/>
            </p:nvGrpSpPr>
            <p:grpSpPr>
              <a:xfrm>
                <a:off x="8382086" y="2097976"/>
                <a:ext cx="3028562" cy="1499801"/>
                <a:chOff x="8549074" y="2139721"/>
                <a:chExt cx="3088897" cy="1529680"/>
              </a:xfrm>
            </p:grpSpPr>
            <p:sp>
              <p:nvSpPr>
                <p:cNvPr id="35" name="Rectangle 34">
                  <a:extLst>
                    <a:ext uri="{FF2B5EF4-FFF2-40B4-BE49-F238E27FC236}">
                      <a16:creationId xmlns:a16="http://schemas.microsoft.com/office/drawing/2014/main" id="{6136A4E3-4C1E-9BE5-4F0C-E5A7EFD4CCC1}"/>
                    </a:ext>
                  </a:extLst>
                </p:cNvPr>
                <p:cNvSpPr/>
                <p:nvPr/>
              </p:nvSpPr>
              <p:spPr bwMode="auto">
                <a:xfrm>
                  <a:off x="8831832" y="2372751"/>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36" name="Rectangle 35">
                  <a:extLst>
                    <a:ext uri="{FF2B5EF4-FFF2-40B4-BE49-F238E27FC236}">
                      <a16:creationId xmlns:a16="http://schemas.microsoft.com/office/drawing/2014/main" id="{43B55331-BB16-CE4E-BBA8-C0EF1BBBAADE}"/>
                    </a:ext>
                  </a:extLst>
                </p:cNvPr>
                <p:cNvSpPr/>
                <p:nvPr/>
              </p:nvSpPr>
              <p:spPr bwMode="auto">
                <a:xfrm>
                  <a:off x="9821594" y="2372751"/>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37" name="Rectangle 36">
                  <a:extLst>
                    <a:ext uri="{FF2B5EF4-FFF2-40B4-BE49-F238E27FC236}">
                      <a16:creationId xmlns:a16="http://schemas.microsoft.com/office/drawing/2014/main" id="{9531C151-EECE-61AF-D367-3B8413F62639}"/>
                    </a:ext>
                  </a:extLst>
                </p:cNvPr>
                <p:cNvSpPr/>
                <p:nvPr/>
              </p:nvSpPr>
              <p:spPr bwMode="auto">
                <a:xfrm>
                  <a:off x="10811356" y="2372750"/>
                  <a:ext cx="826615" cy="1296650"/>
                </a:xfrm>
                <a:prstGeom prst="rect">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308" tIns="143446" rIns="179308" bIns="143446" numCol="1" spcCol="0" rtlCol="0" fromWordArt="0" anchor="t" anchorCtr="0" forceAA="0" compatLnSpc="1">
                  <a:prstTxWarp prst="textNoShape">
                    <a:avLst/>
                  </a:prstTxWarp>
                  <a:noAutofit/>
                </a:bodyPr>
                <a:lstStyle/>
                <a:p>
                  <a:pPr marL="0" marR="0" lvl="0" indent="0" algn="l" defTabSz="914289"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solidFill>
                      <a:srgbClr val="FFFFFF"/>
                    </a:solidFill>
                    <a:effectLst/>
                    <a:uLnTx/>
                    <a:uFillTx/>
                    <a:latin typeface="Calibri" panose="020F0502020204030204"/>
                    <a:ea typeface="Segoe UI" pitchFamily="34" charset="0"/>
                    <a:cs typeface="Segoe UI" pitchFamily="34" charset="0"/>
                  </a:endParaRPr>
                </a:p>
              </p:txBody>
            </p:sp>
            <p:sp>
              <p:nvSpPr>
                <p:cNvPr id="1083" name="TextBox 1082">
                  <a:extLst>
                    <a:ext uri="{FF2B5EF4-FFF2-40B4-BE49-F238E27FC236}">
                      <a16:creationId xmlns:a16="http://schemas.microsoft.com/office/drawing/2014/main" id="{EFEBC707-39E5-4884-1789-191B2276806B}"/>
                    </a:ext>
                  </a:extLst>
                </p:cNvPr>
                <p:cNvSpPr txBox="1"/>
                <p:nvPr/>
              </p:nvSpPr>
              <p:spPr>
                <a:xfrm>
                  <a:off x="8831832" y="2139721"/>
                  <a:ext cx="452878"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Datasets</a:t>
                  </a:r>
                </a:p>
              </p:txBody>
            </p:sp>
            <p:sp>
              <p:nvSpPr>
                <p:cNvPr id="1084" name="TextBox 1083">
                  <a:extLst>
                    <a:ext uri="{FF2B5EF4-FFF2-40B4-BE49-F238E27FC236}">
                      <a16:creationId xmlns:a16="http://schemas.microsoft.com/office/drawing/2014/main" id="{FFB455DF-0923-5063-AAF4-16D710EBD15F}"/>
                    </a:ext>
                  </a:extLst>
                </p:cNvPr>
                <p:cNvSpPr txBox="1"/>
                <p:nvPr/>
              </p:nvSpPr>
              <p:spPr>
                <a:xfrm>
                  <a:off x="9830522" y="2144847"/>
                  <a:ext cx="405465"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Reports</a:t>
                  </a:r>
                </a:p>
              </p:txBody>
            </p:sp>
            <p:sp>
              <p:nvSpPr>
                <p:cNvPr id="1085" name="TextBox 1084">
                  <a:extLst>
                    <a:ext uri="{FF2B5EF4-FFF2-40B4-BE49-F238E27FC236}">
                      <a16:creationId xmlns:a16="http://schemas.microsoft.com/office/drawing/2014/main" id="{D5108036-3534-D1A0-2A63-3381BFA3EF8C}"/>
                    </a:ext>
                  </a:extLst>
                </p:cNvPr>
                <p:cNvSpPr txBox="1"/>
                <p:nvPr/>
              </p:nvSpPr>
              <p:spPr>
                <a:xfrm>
                  <a:off x="10811356" y="2141432"/>
                  <a:ext cx="616372" cy="153946"/>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81" b="0" i="0" u="none" strike="noStrike" kern="1200" cap="none" spc="0" normalizeH="0" baseline="0" noProof="0">
                      <a:ln>
                        <a:noFill/>
                      </a:ln>
                      <a:solidFill>
                        <a:prstClr val="black"/>
                      </a:solidFill>
                      <a:effectLst/>
                      <a:uLnTx/>
                      <a:uFillTx/>
                      <a:latin typeface="Calibri" panose="020F0502020204030204"/>
                      <a:ea typeface="+mn-ea"/>
                      <a:cs typeface="+mn-cs"/>
                    </a:rPr>
                    <a:t>Dashboards</a:t>
                  </a:r>
                </a:p>
              </p:txBody>
            </p:sp>
            <p:cxnSp>
              <p:nvCxnSpPr>
                <p:cNvPr id="1088" name="Straight Arrow Connector 1087">
                  <a:extLst>
                    <a:ext uri="{FF2B5EF4-FFF2-40B4-BE49-F238E27FC236}">
                      <a16:creationId xmlns:a16="http://schemas.microsoft.com/office/drawing/2014/main" id="{562263A6-2525-4C7B-029E-632D56D62F49}"/>
                    </a:ext>
                  </a:extLst>
                </p:cNvPr>
                <p:cNvCxnSpPr>
                  <a:cxnSpLocks/>
                </p:cNvCxnSpPr>
                <p:nvPr/>
              </p:nvCxnSpPr>
              <p:spPr>
                <a:xfrm flipH="1" flipV="1">
                  <a:off x="8549074" y="3056503"/>
                  <a:ext cx="241708" cy="1968"/>
                </a:xfrm>
                <a:prstGeom prst="straightConnector1">
                  <a:avLst/>
                </a:prstGeom>
                <a:ln w="28575">
                  <a:solidFill>
                    <a:schemeClr val="tx1"/>
                  </a:solidFill>
                  <a:prstDash val="lgDashDot"/>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AAEB0F11-FA12-77B2-58E4-40CA1F55C698}"/>
                  </a:ext>
                </a:extLst>
              </p:cNvPr>
              <p:cNvSpPr txBox="1"/>
              <p:nvPr/>
            </p:nvSpPr>
            <p:spPr>
              <a:xfrm>
                <a:off x="8563625" y="1870317"/>
                <a:ext cx="145424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Read from a dataflow</a:t>
                </a:r>
              </a:p>
            </p:txBody>
          </p:sp>
        </p:grpSp>
        <p:pic>
          <p:nvPicPr>
            <p:cNvPr id="62" name="Graphic 61">
              <a:extLst>
                <a:ext uri="{FF2B5EF4-FFF2-40B4-BE49-F238E27FC236}">
                  <a16:creationId xmlns:a16="http://schemas.microsoft.com/office/drawing/2014/main" id="{DFB4571C-C489-F44C-346F-8A9A41529439}"/>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8722718" y="2648057"/>
              <a:ext cx="665019" cy="685800"/>
            </a:xfrm>
            <a:prstGeom prst="rect">
              <a:avLst/>
            </a:prstGeom>
          </p:spPr>
        </p:pic>
        <p:pic>
          <p:nvPicPr>
            <p:cNvPr id="1036" name="Graphic 1035">
              <a:extLst>
                <a:ext uri="{FF2B5EF4-FFF2-40B4-BE49-F238E27FC236}">
                  <a16:creationId xmlns:a16="http://schemas.microsoft.com/office/drawing/2014/main" id="{B7323B0A-80D7-A6E6-76B3-5B1A03EC15DA}"/>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702475" y="2648057"/>
              <a:ext cx="665019" cy="685800"/>
            </a:xfrm>
            <a:prstGeom prst="rect">
              <a:avLst/>
            </a:prstGeom>
          </p:spPr>
        </p:pic>
        <p:pic>
          <p:nvPicPr>
            <p:cNvPr id="1053" name="Graphic 1052">
              <a:extLst>
                <a:ext uri="{FF2B5EF4-FFF2-40B4-BE49-F238E27FC236}">
                  <a16:creationId xmlns:a16="http://schemas.microsoft.com/office/drawing/2014/main" id="{7D35C05D-7163-D02F-3397-2224DA95413C}"/>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668032" y="2647428"/>
              <a:ext cx="665018" cy="685800"/>
            </a:xfrm>
            <a:prstGeom prst="rect">
              <a:avLst/>
            </a:prstGeom>
          </p:spPr>
        </p:pic>
      </p:grpSp>
    </p:spTree>
    <p:extLst>
      <p:ext uri="{BB962C8B-B14F-4D97-AF65-F5344CB8AC3E}">
        <p14:creationId xmlns:p14="http://schemas.microsoft.com/office/powerpoint/2010/main" val="230605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1000"/>
                                        <p:tgtEl>
                                          <p:spTgt spid="25"/>
                                        </p:tgtEl>
                                      </p:cBhvr>
                                    </p:animEffect>
                                    <p:anim calcmode="lin" valueType="num">
                                      <p:cBhvr>
                                        <p:cTn id="22" dur="1000" fill="hold"/>
                                        <p:tgtEl>
                                          <p:spTgt spid="25"/>
                                        </p:tgtEl>
                                        <p:attrNameLst>
                                          <p:attrName>ppt_x</p:attrName>
                                        </p:attrNameLst>
                                      </p:cBhvr>
                                      <p:tavLst>
                                        <p:tav tm="0">
                                          <p:val>
                                            <p:strVal val="#ppt_x"/>
                                          </p:val>
                                        </p:tav>
                                        <p:tav tm="100000">
                                          <p:val>
                                            <p:strVal val="#ppt_x"/>
                                          </p:val>
                                        </p:tav>
                                      </p:tavLst>
                                    </p:anim>
                                    <p:anim calcmode="lin" valueType="num">
                                      <p:cBhvr>
                                        <p:cTn id="2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54"/>
                                        </p:tgtEl>
                                        <p:attrNameLst>
                                          <p:attrName>style.visibility</p:attrName>
                                        </p:attrNameLst>
                                      </p:cBhvr>
                                      <p:to>
                                        <p:strVal val="visible"/>
                                      </p:to>
                                    </p:set>
                                    <p:animEffect transition="in" filter="fade">
                                      <p:cBhvr>
                                        <p:cTn id="28" dur="1000"/>
                                        <p:tgtEl>
                                          <p:spTgt spid="1054"/>
                                        </p:tgtEl>
                                      </p:cBhvr>
                                    </p:animEffect>
                                    <p:anim calcmode="lin" valueType="num">
                                      <p:cBhvr>
                                        <p:cTn id="29" dur="1000" fill="hold"/>
                                        <p:tgtEl>
                                          <p:spTgt spid="1054"/>
                                        </p:tgtEl>
                                        <p:attrNameLst>
                                          <p:attrName>ppt_x</p:attrName>
                                        </p:attrNameLst>
                                      </p:cBhvr>
                                      <p:tavLst>
                                        <p:tav tm="0">
                                          <p:val>
                                            <p:strVal val="#ppt_x"/>
                                          </p:val>
                                        </p:tav>
                                        <p:tav tm="100000">
                                          <p:val>
                                            <p:strVal val="#ppt_x"/>
                                          </p:val>
                                        </p:tav>
                                      </p:tavLst>
                                    </p:anim>
                                    <p:anim calcmode="lin" valueType="num">
                                      <p:cBhvr>
                                        <p:cTn id="30" dur="1000" fill="hold"/>
                                        <p:tgtEl>
                                          <p:spTgt spid="105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55"/>
                                        </p:tgtEl>
                                        <p:attrNameLst>
                                          <p:attrName>style.visibility</p:attrName>
                                        </p:attrNameLst>
                                      </p:cBhvr>
                                      <p:to>
                                        <p:strVal val="visible"/>
                                      </p:to>
                                    </p:set>
                                    <p:animEffect transition="in" filter="fade">
                                      <p:cBhvr>
                                        <p:cTn id="35" dur="1000"/>
                                        <p:tgtEl>
                                          <p:spTgt spid="1055"/>
                                        </p:tgtEl>
                                      </p:cBhvr>
                                    </p:animEffect>
                                    <p:anim calcmode="lin" valueType="num">
                                      <p:cBhvr>
                                        <p:cTn id="36" dur="1000" fill="hold"/>
                                        <p:tgtEl>
                                          <p:spTgt spid="1055"/>
                                        </p:tgtEl>
                                        <p:attrNameLst>
                                          <p:attrName>ppt_x</p:attrName>
                                        </p:attrNameLst>
                                      </p:cBhvr>
                                      <p:tavLst>
                                        <p:tav tm="0">
                                          <p:val>
                                            <p:strVal val="#ppt_x"/>
                                          </p:val>
                                        </p:tav>
                                        <p:tav tm="100000">
                                          <p:val>
                                            <p:strVal val="#ppt_x"/>
                                          </p:val>
                                        </p:tav>
                                      </p:tavLst>
                                    </p:anim>
                                    <p:anim calcmode="lin" valueType="num">
                                      <p:cBhvr>
                                        <p:cTn id="37" dur="1000" fill="hold"/>
                                        <p:tgtEl>
                                          <p:spTgt spid="10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14C21011-054F-416D-AB49-BAEEBF03CC4D}"/>
              </a:ext>
            </a:extLst>
          </p:cNvPr>
          <p:cNvCxnSpPr>
            <a:cxnSpLocks/>
          </p:cNvCxnSpPr>
          <p:nvPr/>
        </p:nvCxnSpPr>
        <p:spPr>
          <a:xfrm>
            <a:off x="1729" y="1171207"/>
            <a:ext cx="12190098" cy="0"/>
          </a:xfrm>
          <a:prstGeom prst="line">
            <a:avLst/>
          </a:prstGeom>
          <a:ln cap="rnd">
            <a:solidFill>
              <a:schemeClr val="tx1">
                <a:lumMod val="20000"/>
                <a:lumOff val="80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464BB69-5F46-0666-2FE0-D62C2B910761}"/>
              </a:ext>
            </a:extLst>
          </p:cNvPr>
          <p:cNvSpPr txBox="1"/>
          <p:nvPr/>
        </p:nvSpPr>
        <p:spPr>
          <a:xfrm>
            <a:off x="644954" y="290093"/>
            <a:ext cx="11210925" cy="744836"/>
          </a:xfrm>
          <a:prstGeom prst="rect">
            <a:avLst/>
          </a:prstGeom>
          <a:noFill/>
        </p:spPr>
        <p:txBody>
          <a:bodyPr vert="horz" lIns="91440" tIns="45720" rIns="91440" bIns="45720" rtlCol="0" anchor="ctr">
            <a:normAutofit/>
          </a:body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4000" b="0" i="0" u="none" strike="noStrike" kern="1200" cap="none" spc="0" normalizeH="0" baseline="0" noProof="0" dirty="0">
                <a:ln w="3175">
                  <a:noFill/>
                </a:ln>
                <a:solidFill>
                  <a:srgbClr val="117865"/>
                </a:solidFill>
                <a:effectLst/>
                <a:uLnTx/>
                <a:uFillTx/>
                <a:latin typeface="Franklin Gothic Medium Cond" panose="020B0606030402020204" pitchFamily="34" charset="0"/>
                <a:ea typeface="+mn-ea"/>
                <a:cs typeface="Segoe UI" pitchFamily="34" charset="0"/>
              </a:rPr>
              <a:t>Dataflows Gen2</a:t>
            </a:r>
          </a:p>
        </p:txBody>
      </p:sp>
      <p:sp>
        <p:nvSpPr>
          <p:cNvPr id="11" name="TextBox 10">
            <a:extLst>
              <a:ext uri="{FF2B5EF4-FFF2-40B4-BE49-F238E27FC236}">
                <a16:creationId xmlns:a16="http://schemas.microsoft.com/office/drawing/2014/main" id="{B9A81DC1-A151-D133-D6DB-955AB9419CE2}"/>
              </a:ext>
            </a:extLst>
          </p:cNvPr>
          <p:cNvSpPr txBox="1"/>
          <p:nvPr/>
        </p:nvSpPr>
        <p:spPr>
          <a:xfrm>
            <a:off x="642269" y="1391756"/>
            <a:ext cx="5799638" cy="5909310"/>
          </a:xfrm>
          <a:prstGeom prst="rect">
            <a:avLst/>
          </a:prstGeom>
          <a:noFill/>
        </p:spPr>
        <p:txBody>
          <a:bodyPr wrap="square" rtlCol="0">
            <a:spAutoFit/>
          </a:bodyPr>
          <a:lstStyle/>
          <a:p>
            <a:r>
              <a:rPr lang="en-GB" b="0" i="0" dirty="0">
                <a:solidFill>
                  <a:srgbClr val="161616"/>
                </a:solidFill>
                <a:effectLst/>
                <a:latin typeface="Segoe UI" panose="020B0502040204020203" pitchFamily="34" charset="0"/>
              </a:rPr>
              <a:t>Dataflow Gen2 provides a l</a:t>
            </a:r>
            <a:r>
              <a:rPr lang="en-GB" b="1" i="0" dirty="0">
                <a:solidFill>
                  <a:srgbClr val="161616"/>
                </a:solidFill>
                <a:effectLst/>
                <a:latin typeface="Segoe UI" panose="020B0502040204020203" pitchFamily="34" charset="0"/>
              </a:rPr>
              <a:t>ow-code/no-code experience</a:t>
            </a:r>
            <a:r>
              <a:rPr lang="en-GB" b="0" i="0" dirty="0">
                <a:solidFill>
                  <a:srgbClr val="161616"/>
                </a:solidFill>
                <a:effectLst/>
                <a:latin typeface="Segoe UI" panose="020B0502040204020203" pitchFamily="34" charset="0"/>
              </a:rPr>
              <a:t> to build </a:t>
            </a:r>
            <a:r>
              <a:rPr lang="en-GB" b="1" i="0" dirty="0">
                <a:solidFill>
                  <a:srgbClr val="161616"/>
                </a:solidFill>
                <a:effectLst/>
                <a:latin typeface="Segoe UI" panose="020B0502040204020203" pitchFamily="34" charset="0"/>
              </a:rPr>
              <a:t>transformation workflows, opening up the platform to more users</a:t>
            </a:r>
            <a:r>
              <a:rPr lang="en-GB" b="0" i="0" dirty="0">
                <a:solidFill>
                  <a:srgbClr val="161616"/>
                </a:solidFill>
                <a:effectLst/>
                <a:latin typeface="Segoe UI" panose="020B0502040204020203" pitchFamily="34" charset="0"/>
              </a:rPr>
              <a:t>. </a:t>
            </a:r>
            <a:r>
              <a:rPr lang="en-GB" i="0" dirty="0">
                <a:solidFill>
                  <a:srgbClr val="161616"/>
                </a:solidFill>
                <a:effectLst/>
                <a:latin typeface="Segoe UI" panose="020B0502040204020203" pitchFamily="34" charset="0"/>
              </a:rPr>
              <a:t>It is reminiscent of excel. </a:t>
            </a:r>
          </a:p>
          <a:p>
            <a:endParaRPr lang="en-GB" dirty="0">
              <a:solidFill>
                <a:srgbClr val="161616"/>
              </a:solidFill>
              <a:latin typeface="Segoe UI" panose="020B0502040204020203" pitchFamily="34" charset="0"/>
            </a:endParaRPr>
          </a:p>
          <a:p>
            <a:r>
              <a:rPr lang="en-GB" dirty="0">
                <a:solidFill>
                  <a:srgbClr val="161616"/>
                </a:solidFill>
                <a:latin typeface="Segoe UI" panose="020B0502040204020203" pitchFamily="34" charset="0"/>
              </a:rPr>
              <a:t>Makes it possible for </a:t>
            </a:r>
            <a:r>
              <a:rPr lang="en-GB" b="1" dirty="0">
                <a:solidFill>
                  <a:srgbClr val="161616"/>
                </a:solidFill>
                <a:latin typeface="Segoe UI" panose="020B0502040204020203" pitchFamily="34" charset="0"/>
              </a:rPr>
              <a:t>business users </a:t>
            </a:r>
            <a:r>
              <a:rPr lang="en-GB" dirty="0">
                <a:solidFill>
                  <a:srgbClr val="161616"/>
                </a:solidFill>
                <a:latin typeface="Segoe UI" panose="020B0502040204020203" pitchFamily="34" charset="0"/>
              </a:rPr>
              <a:t>to look at data quality and perform cleaning operations, providing more downstream capabilities. </a:t>
            </a:r>
            <a:endParaRPr lang="en-GB" b="0" i="0" dirty="0">
              <a:solidFill>
                <a:srgbClr val="161616"/>
              </a:solidFill>
              <a:effectLst/>
              <a:latin typeface="Segoe UI" panose="020B0502040204020203" pitchFamily="34" charset="0"/>
            </a:endParaRPr>
          </a:p>
          <a:p>
            <a:endParaRPr lang="en-GB" dirty="0">
              <a:solidFill>
                <a:srgbClr val="161616"/>
              </a:solidFill>
              <a:latin typeface="Segoe UI" panose="020B0502040204020203" pitchFamily="34" charset="0"/>
            </a:endParaRPr>
          </a:p>
          <a:p>
            <a:r>
              <a:rPr lang="en-GB" b="0" i="0" dirty="0">
                <a:solidFill>
                  <a:srgbClr val="161616"/>
                </a:solidFill>
                <a:effectLst/>
                <a:latin typeface="Segoe UI" panose="020B0502040204020203" pitchFamily="34" charset="0"/>
              </a:rPr>
              <a:t>It offers a way of performing data ingestion from many sources (</a:t>
            </a:r>
            <a:r>
              <a:rPr lang="en-GB" b="1" i="0" dirty="0">
                <a:solidFill>
                  <a:srgbClr val="161616"/>
                </a:solidFill>
                <a:effectLst/>
                <a:latin typeface="Segoe UI" panose="020B0502040204020203" pitchFamily="34" charset="0"/>
              </a:rPr>
              <a:t>150+ connectors</a:t>
            </a:r>
            <a:r>
              <a:rPr lang="en-GB" b="0" i="0" dirty="0">
                <a:solidFill>
                  <a:srgbClr val="161616"/>
                </a:solidFill>
                <a:effectLst/>
                <a:latin typeface="Segoe UI" panose="020B0502040204020203" pitchFamily="34" charset="0"/>
              </a:rPr>
              <a:t>) into the platform using the wide variety of connectors that exist in the power platform. </a:t>
            </a:r>
          </a:p>
          <a:p>
            <a:endParaRPr lang="en-GB" dirty="0">
              <a:solidFill>
                <a:srgbClr val="161616"/>
              </a:solidFill>
              <a:latin typeface="Segoe UI" panose="020B0502040204020203" pitchFamily="34" charset="0"/>
            </a:endParaRPr>
          </a:p>
          <a:p>
            <a:r>
              <a:rPr lang="en-GB" b="1" dirty="0">
                <a:solidFill>
                  <a:srgbClr val="161616"/>
                </a:solidFill>
                <a:latin typeface="Segoe UI" panose="020B0502040204020203" pitchFamily="34" charset="0"/>
              </a:rPr>
              <a:t>It works well for small and medium data volumes</a:t>
            </a:r>
            <a:r>
              <a:rPr lang="en-GB" dirty="0">
                <a:solidFill>
                  <a:srgbClr val="161616"/>
                </a:solidFill>
                <a:latin typeface="Segoe UI" panose="020B0502040204020203" pitchFamily="34" charset="0"/>
              </a:rPr>
              <a:t>, but not for ‘big data’ volumes. Think ‘millions of rows’, not ‘billions of rows’ when you think dataflows </a:t>
            </a:r>
          </a:p>
          <a:p>
            <a:endParaRPr lang="en-GB" dirty="0">
              <a:solidFill>
                <a:srgbClr val="161616"/>
              </a:solidFill>
              <a:latin typeface="Segoe UI" panose="020B0502040204020203" pitchFamily="34" charset="0"/>
            </a:endParaRPr>
          </a:p>
          <a:p>
            <a:endParaRPr lang="en-GB" b="0" i="0" dirty="0">
              <a:solidFill>
                <a:srgbClr val="161616"/>
              </a:solidFill>
              <a:effectLst/>
              <a:latin typeface="Segoe UI" panose="020B0502040204020203" pitchFamily="34" charset="0"/>
            </a:endParaRPr>
          </a:p>
          <a:p>
            <a:endParaRPr lang="en-GB" dirty="0">
              <a:solidFill>
                <a:srgbClr val="161616"/>
              </a:solidFill>
              <a:latin typeface="Segoe UI" panose="020B0502040204020203" pitchFamily="34" charset="0"/>
            </a:endParaRPr>
          </a:p>
          <a:p>
            <a:endParaRPr lang="en-DK" dirty="0"/>
          </a:p>
        </p:txBody>
      </p:sp>
      <p:pic>
        <p:nvPicPr>
          <p:cNvPr id="1026" name="Picture 2" descr="クエリを Dataflow Gen1 から Dataflow Gen2 に移動する - Microsoft Fabric ...">
            <a:extLst>
              <a:ext uri="{FF2B5EF4-FFF2-40B4-BE49-F238E27FC236}">
                <a16:creationId xmlns:a16="http://schemas.microsoft.com/office/drawing/2014/main" id="{FE9E11EE-E2AC-4A53-9A0F-3459E4A8B1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7093" y="1815566"/>
            <a:ext cx="4963614" cy="26511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87902B3-B4E2-343A-D606-FB2395CDB4C2}"/>
              </a:ext>
            </a:extLst>
          </p:cNvPr>
          <p:cNvSpPr txBox="1"/>
          <p:nvPr/>
        </p:nvSpPr>
        <p:spPr>
          <a:xfrm>
            <a:off x="8104994" y="4693920"/>
            <a:ext cx="2227811" cy="646331"/>
          </a:xfrm>
          <a:prstGeom prst="rect">
            <a:avLst/>
          </a:prstGeom>
          <a:noFill/>
        </p:spPr>
        <p:txBody>
          <a:bodyPr wrap="square" rtlCol="0">
            <a:spAutoFit/>
          </a:bodyPr>
          <a:lstStyle/>
          <a:p>
            <a:pPr algn="ctr"/>
            <a:r>
              <a:rPr lang="en-US" i="1" dirty="0"/>
              <a:t>Power Query uses the ‘M’ language </a:t>
            </a:r>
            <a:endParaRPr lang="en-DK" i="1" dirty="0"/>
          </a:p>
        </p:txBody>
      </p:sp>
    </p:spTree>
    <p:extLst>
      <p:ext uri="{BB962C8B-B14F-4D97-AF65-F5344CB8AC3E}">
        <p14:creationId xmlns:p14="http://schemas.microsoft.com/office/powerpoint/2010/main" val="2906837594"/>
      </p:ext>
    </p:extLst>
  </p:cSld>
  <p:clrMapOvr>
    <a:masterClrMapping/>
  </p:clrMapOvr>
</p:sld>
</file>

<file path=ppt/theme/theme1.xml><?xml version="1.0" encoding="utf-8"?>
<a:theme xmlns:a="http://schemas.openxmlformats.org/drawingml/2006/main" name="Title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 Agenda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Title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Body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Slides">
  <a:themeElements>
    <a:clrScheme name="Trident Colors">
      <a:dk1>
        <a:srgbClr val="001919"/>
      </a:dk1>
      <a:lt1>
        <a:srgbClr val="FFFFFF"/>
      </a:lt1>
      <a:dk2>
        <a:srgbClr val="033F38"/>
      </a:dk2>
      <a:lt2>
        <a:srgbClr val="E3F7EF"/>
      </a:lt2>
      <a:accent1>
        <a:srgbClr val="117865"/>
      </a:accent1>
      <a:accent2>
        <a:srgbClr val="054D43"/>
      </a:accent2>
      <a:accent3>
        <a:srgbClr val="0C6959"/>
      </a:accent3>
      <a:accent4>
        <a:srgbClr val="1F937E"/>
      </a:accent4>
      <a:accent5>
        <a:srgbClr val="2AAC93"/>
      </a:accent5>
      <a:accent6>
        <a:srgbClr val="3ABB9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Microsoft Build 16:9 Template Light">
  <a:themeElements>
    <a:clrScheme name="Custom 90">
      <a:dk1>
        <a:srgbClr val="000000"/>
      </a:dk1>
      <a:lt1>
        <a:srgbClr val="FFFFFF"/>
      </a:lt1>
      <a:dk2>
        <a:srgbClr val="463668"/>
      </a:dk2>
      <a:lt2>
        <a:srgbClr val="E8E6DF"/>
      </a:lt2>
      <a:accent1>
        <a:srgbClr val="463668"/>
      </a:accent1>
      <a:accent2>
        <a:srgbClr val="C5B4E3"/>
      </a:accent2>
      <a:accent3>
        <a:srgbClr val="0078D4"/>
      </a:accent3>
      <a:accent4>
        <a:srgbClr val="8C8279"/>
      </a:accent4>
      <a:accent5>
        <a:srgbClr val="8DE971"/>
      </a:accent5>
      <a:accent6>
        <a:srgbClr val="D7D2CB"/>
      </a:accent6>
      <a:hlink>
        <a:srgbClr val="8661C5"/>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977E625-A620-4C4E-89B5-C781EF529699}"/>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7c5dfa0-33a3-47dd-bfb7-87fb96739115">
      <Terms xmlns="http://schemas.microsoft.com/office/infopath/2007/PartnerControls"/>
    </lcf76f155ced4ddcb4097134ff3c332f>
    <TaxCatchAll xmlns="230e9df3-be65-4c73-a93b-d1236ebd677e" xsi:nil="true"/>
    <test xmlns="07c5dfa0-33a3-47dd-bfb7-87fb96739115" xsi:nil="true"/>
    <Time xmlns="07c5dfa0-33a3-47dd-bfb7-87fb96739115" xsi:nil="true"/>
    <Status xmlns="07c5dfa0-33a3-47dd-bfb7-87fb96739115" xsi:nil="true"/>
    <Date xmlns="07c5dfa0-33a3-47dd-bfb7-87fb96739115" xsi:nil="true"/>
  </documentManagement>
</p:properties>
</file>

<file path=customXml/itemProps1.xml><?xml version="1.0" encoding="utf-8"?>
<ds:datastoreItem xmlns:ds="http://schemas.openxmlformats.org/officeDocument/2006/customXml" ds:itemID="{2DB37518-C209-4908-A87B-1990C143DF7F}">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8769998-E874-4B5A-9164-12CB1EB05C88}">
  <ds:schemaRefs>
    <ds:schemaRef ds:uri="http://schemas.microsoft.com/sharepoint/v3/contenttype/forms"/>
  </ds:schemaRefs>
</ds:datastoreItem>
</file>

<file path=customXml/itemProps3.xml><?xml version="1.0" encoding="utf-8"?>
<ds:datastoreItem xmlns:ds="http://schemas.openxmlformats.org/officeDocument/2006/customXml" ds:itemID="{C52B7CC3-D852-4B37-A0AB-7C4D181F6D9C}">
  <ds:schemaRefs>
    <ds:schemaRef ds:uri="http://schemas.microsoft.com/office/2006/metadata/properties"/>
    <ds:schemaRef ds:uri="http://www.w3.org/XML/1998/namespace"/>
    <ds:schemaRef ds:uri="230e9df3-be65-4c73-a93b-d1236ebd677e"/>
    <ds:schemaRef ds:uri="http://schemas.microsoft.com/office/infopath/2007/PartnerControls"/>
    <ds:schemaRef ds:uri="http://purl.org/dc/dcmitype/"/>
    <ds:schemaRef ds:uri="http://purl.org/dc/elements/1.1/"/>
    <ds:schemaRef ds:uri="http://schemas.microsoft.com/sharepoint/v3"/>
    <ds:schemaRef ds:uri="http://schemas.microsoft.com/office/2006/documentManagement/types"/>
    <ds:schemaRef ds:uri="http://schemas.openxmlformats.org/package/2006/metadata/core-properties"/>
    <ds:schemaRef ds:uri="b1c3d6fc-5689-40cc-899d-3b916b4ff5bf"/>
    <ds:schemaRef ds:uri="07c5dfa0-33a3-47dd-bfb7-87fb96739115"/>
    <ds:schemaRef ds:uri="http://purl.org/dc/terms/"/>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1149</Words>
  <Application>Microsoft Office PowerPoint</Application>
  <PresentationFormat>Widescreen</PresentationFormat>
  <Paragraphs>175</Paragraphs>
  <Slides>13</Slides>
  <Notes>6</Notes>
  <HiddenSlides>0</HiddenSlides>
  <MMClips>0</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13</vt:i4>
      </vt:variant>
    </vt:vector>
  </HeadingPairs>
  <TitlesOfParts>
    <vt:vector size="30" baseType="lpstr">
      <vt:lpstr>Arial</vt:lpstr>
      <vt:lpstr>Calibri</vt:lpstr>
      <vt:lpstr>Calibri Light</vt:lpstr>
      <vt:lpstr>Consolas</vt:lpstr>
      <vt:lpstr>Franklin Gothic Medium Cond</vt:lpstr>
      <vt:lpstr>Jost* 300 Light</vt:lpstr>
      <vt:lpstr>Segoe UI</vt:lpstr>
      <vt:lpstr>Segoe UI Semibold</vt:lpstr>
      <vt:lpstr>Segoe UI Semilight</vt:lpstr>
      <vt:lpstr>Wingdings</vt:lpstr>
      <vt:lpstr>Title Slides</vt:lpstr>
      <vt:lpstr>Content / Agenda Slides</vt:lpstr>
      <vt:lpstr>Section Title Slides</vt:lpstr>
      <vt:lpstr>Body Slides</vt:lpstr>
      <vt:lpstr>Thank You Slides</vt:lpstr>
      <vt:lpstr>Office Theme</vt:lpstr>
      <vt:lpstr>Microsoft Build 16:9 Template Light</vt:lpstr>
      <vt:lpstr>Data Transformation in Fabric</vt:lpstr>
      <vt:lpstr>PowerPoint Presentation</vt:lpstr>
      <vt:lpstr>Section title one</vt:lpstr>
      <vt:lpstr>Data engineering in Fabric Empower data engineers to transform data at scale and build  a lakehouse architecture</vt:lpstr>
      <vt:lpstr>Familiar Spark notebook experience</vt:lpstr>
      <vt:lpstr>Start up times</vt:lpstr>
      <vt:lpstr>Section title two </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Demmy Yang</dc:creator>
  <cp:lastModifiedBy>Christian Ømand</cp:lastModifiedBy>
  <cp:revision>3</cp:revision>
  <dcterms:created xsi:type="dcterms:W3CDTF">2023-04-25T23:52:52Z</dcterms:created>
  <dcterms:modified xsi:type="dcterms:W3CDTF">2023-11-06T13:14:07Z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0x010100D86D235E0236944CB2D0154C00AD9253</vt:lpwstr>
  </property>
  <property fmtid="{D5CDD505-2E9C-101B-9397-08002B2CF9AE}" pid="3" name="MediaServiceImageTags">
    <vt:lpwstr/>
  </property>
</Properties>
</file>

<file path=docProps/thumbnail.jpeg>
</file>